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5" r:id="rId12"/>
    <p:sldId id="268" r:id="rId13"/>
    <p:sldId id="270" r:id="rId14"/>
    <p:sldId id="337" r:id="rId15"/>
    <p:sldId id="269" r:id="rId16"/>
    <p:sldId id="318" r:id="rId17"/>
    <p:sldId id="278" r:id="rId18"/>
    <p:sldId id="279" r:id="rId19"/>
    <p:sldId id="280" r:id="rId20"/>
    <p:sldId id="320" r:id="rId21"/>
    <p:sldId id="326" r:id="rId22"/>
    <p:sldId id="340" r:id="rId23"/>
    <p:sldId id="342" r:id="rId24"/>
    <p:sldId id="285" r:id="rId25"/>
    <p:sldId id="290" r:id="rId26"/>
    <p:sldId id="291" r:id="rId27"/>
    <p:sldId id="292" r:id="rId28"/>
    <p:sldId id="333" r:id="rId29"/>
    <p:sldId id="334" r:id="rId30"/>
    <p:sldId id="335" r:id="rId31"/>
    <p:sldId id="336" r:id="rId32"/>
    <p:sldId id="300" r:id="rId33"/>
    <p:sldId id="343" r:id="rId34"/>
    <p:sldId id="308" r:id="rId35"/>
    <p:sldId id="352" r:id="rId36"/>
    <p:sldId id="311" r:id="rId37"/>
    <p:sldId id="353" r:id="rId38"/>
    <p:sldId id="350" r:id="rId39"/>
    <p:sldId id="351" r:id="rId40"/>
    <p:sldId id="321" r:id="rId41"/>
    <p:sldId id="322" r:id="rId42"/>
    <p:sldId id="323" r:id="rId43"/>
    <p:sldId id="325" r:id="rId44"/>
    <p:sldId id="324" r:id="rId45"/>
    <p:sldId id="312" r:id="rId46"/>
    <p:sldId id="339" r:id="rId47"/>
    <p:sldId id="338" r:id="rId48"/>
    <p:sldId id="303" r:id="rId49"/>
    <p:sldId id="274" r:id="rId50"/>
    <p:sldId id="319" r:id="rId51"/>
    <p:sldId id="331" r:id="rId52"/>
    <p:sldId id="332" r:id="rId53"/>
    <p:sldId id="344" r:id="rId54"/>
    <p:sldId id="346" r:id="rId55"/>
    <p:sldId id="345" r:id="rId56"/>
    <p:sldId id="347" r:id="rId57"/>
    <p:sldId id="349" r:id="rId5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8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2" autoAdjust="0"/>
    <p:restoredTop sz="85766" autoAdjust="0"/>
  </p:normalViewPr>
  <p:slideViewPr>
    <p:cSldViewPr>
      <p:cViewPr varScale="1">
        <p:scale>
          <a:sx n="74" d="100"/>
          <a:sy n="74" d="100"/>
        </p:scale>
        <p:origin x="-666" y="-96"/>
      </p:cViewPr>
      <p:guideLst>
        <p:guide orient="horz" pos="180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6882"/>
    </p:cViewPr>
  </p:sorterViewPr>
  <p:notesViewPr>
    <p:cSldViewPr>
      <p:cViewPr varScale="1">
        <p:scale>
          <a:sx n="55" d="100"/>
          <a:sy n="55" d="100"/>
        </p:scale>
        <p:origin x="-286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BAA3-5DA2-4859-857D-4CDBFEF5E43C}" type="datetimeFigureOut">
              <a:rPr lang="en-CA" smtClean="0"/>
              <a:pPr/>
              <a:t>2015-02-12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4AFE9-44D1-4109-AF2E-9DA95B67A4B9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763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E3F85-CAFD-4078-8C31-3BBCA5CFD785}" type="datetimeFigureOut">
              <a:rPr lang="en-CA" smtClean="0"/>
              <a:pPr/>
              <a:t>2015-02-12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D4FE9-3C4C-428B-9480-0CE13542486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18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421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smtClean="0"/>
              <a:t>some details</a:t>
            </a:r>
          </a:p>
          <a:p>
            <a:endParaRPr lang="en-CA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693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equations: </a:t>
            </a:r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8766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1.46 2.88</a:t>
            </a:r>
          </a:p>
          <a:p>
            <a:r>
              <a:rPr lang="en-US" dirty="0" smtClean="0"/>
              <a:t>1.52 8.99</a:t>
            </a:r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49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1.46 2.88</a:t>
            </a:r>
          </a:p>
          <a:p>
            <a:r>
              <a:rPr lang="en-US" dirty="0" smtClean="0"/>
              <a:t>1.46 8.99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773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1.02 4.33</a:t>
            </a:r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2444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know</a:t>
            </a:r>
            <a:r>
              <a:rPr lang="en-US" baseline="0" dirty="0" smtClean="0"/>
              <a:t> more about geology</a:t>
            </a:r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357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meshtools3d -43.7998 -28.6001 42 16 26 16 16 10 8  0 0 0 0 0 0 5 0 0  1382 744</a:t>
            </a:r>
            <a:endParaRPr lang="en-CA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972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Steady-state</a:t>
            </a:r>
            <a:r>
              <a:rPr lang="en-US" baseline="0" dirty="0" smtClean="0"/>
              <a:t> DC regime</a:t>
            </a:r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21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32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1.46 2.88</a:t>
            </a:r>
          </a:p>
          <a:p>
            <a:r>
              <a:rPr lang="en-US" dirty="0" smtClean="0"/>
              <a:t>1.46 8.99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773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0.9 1.81</a:t>
            </a:r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7564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5.7 2.08</a:t>
            </a:r>
          </a:p>
          <a:p>
            <a:r>
              <a:rPr lang="en-US" dirty="0" smtClean="0"/>
              <a:t>5. 8.34</a:t>
            </a:r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573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5.7 2.08</a:t>
            </a:r>
          </a:p>
          <a:p>
            <a:r>
              <a:rPr lang="en-US" dirty="0" smtClean="0"/>
              <a:t>5. 8.34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3941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3D figures</a:t>
            </a:r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5813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some details</a:t>
            </a:r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D4FE9-3C4C-428B-9480-0CE13542486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693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58025" y="5311698"/>
            <a:ext cx="8978471" cy="0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>
            <a:off x="376238" y="207699"/>
            <a:ext cx="8458200" cy="0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7" name="Line 16"/>
          <p:cNvSpPr>
            <a:spLocks noChangeShapeType="1"/>
          </p:cNvSpPr>
          <p:nvPr/>
        </p:nvSpPr>
        <p:spPr bwMode="auto">
          <a:xfrm>
            <a:off x="385763" y="205057"/>
            <a:ext cx="0" cy="371739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7451734" y="5437188"/>
            <a:ext cx="576263" cy="18124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spcBef>
                <a:spcPct val="50000"/>
              </a:spcBef>
            </a:pPr>
            <a:endParaRPr lang="en-CA" sz="2000">
              <a:latin typeface="Verdana" pitchFamily="34" charset="0"/>
            </a:endParaRPr>
          </a:p>
        </p:txBody>
      </p:sp>
      <p:pic>
        <p:nvPicPr>
          <p:cNvPr id="11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169" y="240017"/>
            <a:ext cx="997333" cy="61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"/>
            <a:ext cx="422453" cy="57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5696" y="3201665"/>
            <a:ext cx="5472608" cy="555936"/>
          </a:xfrm>
        </p:spPr>
        <p:txBody>
          <a:bodyPr anchor="t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8892" y="269874"/>
            <a:ext cx="4047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University</a:t>
            </a:r>
            <a:r>
              <a:rPr lang="en-CA" sz="2000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of British Columbia</a:t>
            </a:r>
          </a:p>
          <a:p>
            <a:r>
              <a:rPr lang="en-CA" sz="2000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Geophysical Inversion Facility</a:t>
            </a:r>
            <a:endParaRPr lang="en-CA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08966" y="4994281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gif.eos.ubc.ca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971550" y="1516063"/>
            <a:ext cx="7213600" cy="12065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819400" y="5387844"/>
            <a:ext cx="3505200" cy="3096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idx="11"/>
          </p:nvPr>
        </p:nvSpPr>
        <p:spPr>
          <a:xfrm>
            <a:off x="3233995" y="4059984"/>
            <a:ext cx="2673980" cy="1293813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pic>
        <p:nvPicPr>
          <p:cNvPr id="22" name="Picture 2" descr="C:\Users\SEOGI\AppData\Local\Temp\x10sctmp19.png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" y="5339866"/>
            <a:ext cx="375491" cy="3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205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06340"/>
            <a:ext cx="8712968" cy="3983408"/>
          </a:xfrm>
          <a:ln>
            <a:noFill/>
          </a:ln>
        </p:spPr>
        <p:txBody>
          <a:bodyPr/>
          <a:lstStyle>
            <a:lvl3pPr>
              <a:defRPr>
                <a:solidFill>
                  <a:srgbClr val="5E869F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9128" y="135656"/>
            <a:ext cx="8755360" cy="56160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13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101433"/>
            <a:ext cx="36576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solidFill>
                  <a:schemeClr val="accent3"/>
                </a:solidFill>
              </a:defRPr>
            </a:lvl3pPr>
            <a:lvl4pPr>
              <a:defRPr sz="1800">
                <a:solidFill>
                  <a:schemeClr val="accent6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576" y="1101433"/>
            <a:ext cx="36576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solidFill>
                  <a:schemeClr val="accent3"/>
                </a:solidFill>
              </a:defRPr>
            </a:lvl3pPr>
            <a:lvl4pPr>
              <a:defRPr sz="1800">
                <a:solidFill>
                  <a:schemeClr val="accent6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73397"/>
            <a:ext cx="7315200" cy="56160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09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73397"/>
            <a:ext cx="7315200" cy="56160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54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9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7959" y="1101147"/>
            <a:ext cx="74676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 smtClean="0"/>
          </a:p>
        </p:txBody>
      </p:sp>
      <p:sp>
        <p:nvSpPr>
          <p:cNvPr id="1028" name="Line 16"/>
          <p:cNvSpPr>
            <a:spLocks noChangeShapeType="1"/>
          </p:cNvSpPr>
          <p:nvPr/>
        </p:nvSpPr>
        <p:spPr bwMode="auto">
          <a:xfrm>
            <a:off x="107504" y="5311698"/>
            <a:ext cx="8928992" cy="0"/>
          </a:xfrm>
          <a:prstGeom prst="line">
            <a:avLst/>
          </a:prstGeom>
          <a:noFill/>
          <a:ln w="28575">
            <a:solidFill>
              <a:srgbClr val="5E88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 dirty="0"/>
          </a:p>
        </p:txBody>
      </p:sp>
      <p:sp>
        <p:nvSpPr>
          <p:cNvPr id="16" name="Rectangle 9"/>
          <p:cNvSpPr txBox="1">
            <a:spLocks noChangeArrowheads="1"/>
          </p:cNvSpPr>
          <p:nvPr/>
        </p:nvSpPr>
        <p:spPr bwMode="auto">
          <a:xfrm>
            <a:off x="7524328" y="5427928"/>
            <a:ext cx="1296987" cy="17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 dirty="0" smtClean="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 smtClean="0">
                <a:solidFill>
                  <a:srgbClr val="5E88A2"/>
                </a:solidFill>
              </a:rPr>
              <a:t> </a:t>
            </a:r>
            <a:fld id="{4933892F-D960-40FB-96A7-A2B0A74AFE16}" type="slidenum">
              <a:rPr lang="en-US" sz="900" smtClean="0">
                <a:solidFill>
                  <a:srgbClr val="5E88A2"/>
                </a:solidFill>
              </a:rPr>
              <a:pPr>
                <a:defRPr/>
              </a:pPr>
              <a:t>‹#›</a:t>
            </a:fld>
            <a:r>
              <a:rPr lang="en-US" sz="900" dirty="0" smtClean="0">
                <a:solidFill>
                  <a:srgbClr val="5E88A2"/>
                </a:solidFill>
              </a:rPr>
              <a:t>/37</a:t>
            </a:r>
            <a:endParaRPr lang="en-US" sz="900" dirty="0">
              <a:solidFill>
                <a:srgbClr val="5E88A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6544" y="5332247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5E88A2"/>
                </a:solidFill>
                <a:latin typeface="Arial" pitchFamily="34" charset="0"/>
                <a:cs typeface="Arial" pitchFamily="34" charset="0"/>
              </a:rPr>
              <a:t>ASEG-PESA</a:t>
            </a:r>
          </a:p>
          <a:p>
            <a:pPr algn="ctr"/>
            <a:r>
              <a:rPr lang="en-US" sz="1000" b="1" dirty="0" smtClean="0">
                <a:solidFill>
                  <a:srgbClr val="5E88A2"/>
                </a:solidFill>
                <a:latin typeface="Arial" pitchFamily="34" charset="0"/>
                <a:cs typeface="Arial" pitchFamily="34" charset="0"/>
              </a:rPr>
              <a:t>18</a:t>
            </a:r>
            <a:r>
              <a:rPr lang="en-US" sz="1000" b="1" baseline="30000" dirty="0" smtClean="0">
                <a:solidFill>
                  <a:srgbClr val="5E88A2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1000" b="1" baseline="0" dirty="0" smtClean="0">
                <a:solidFill>
                  <a:srgbClr val="5E88A2"/>
                </a:solidFill>
                <a:latin typeface="Arial" pitchFamily="34" charset="0"/>
                <a:cs typeface="Arial" pitchFamily="34" charset="0"/>
              </a:rPr>
              <a:t> Feb. 2015</a:t>
            </a:r>
            <a:endParaRPr lang="en-US" sz="1000" b="1" dirty="0" smtClean="0">
              <a:solidFill>
                <a:srgbClr val="5E88A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C:\Users\kdavis\Desktop\light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353343"/>
            <a:ext cx="590024" cy="36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SEOGI\AppData\Local\Temp\x10sctmp19.png"/>
          <p:cNvPicPr>
            <a:picLocks noChangeAspect="1" noChangeArrowheads="1"/>
          </p:cNvPicPr>
          <p:nvPr userDrawn="1"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3" y="5339866"/>
            <a:ext cx="375491" cy="3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113C68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har char="•"/>
        <a:defRPr sz="2800">
          <a:solidFill>
            <a:srgbClr val="002060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har char="–"/>
        <a:defRPr sz="2400">
          <a:solidFill>
            <a:srgbClr val="002060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har char="•"/>
        <a:defRPr sz="2000">
          <a:solidFill>
            <a:srgbClr val="002060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har char="–"/>
        <a:defRPr sz="1800">
          <a:solidFill>
            <a:srgbClr val="002060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har char="»"/>
        <a:defRPr sz="1800">
          <a:solidFill>
            <a:srgbClr val="002060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8.xml"/><Relationship Id="rId7" Type="http://schemas.openxmlformats.org/officeDocument/2006/relationships/image" Target="../media/image40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1.xml"/><Relationship Id="rId7" Type="http://schemas.openxmlformats.org/officeDocument/2006/relationships/image" Target="../media/image43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7.png"/><Relationship Id="rId5" Type="http://schemas.openxmlformats.org/officeDocument/2006/relationships/tags" Target="../tags/tag33.xml"/><Relationship Id="rId10" Type="http://schemas.openxmlformats.org/officeDocument/2006/relationships/image" Target="../media/image46.png"/><Relationship Id="rId4" Type="http://schemas.openxmlformats.org/officeDocument/2006/relationships/tags" Target="../tags/tag32.xml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5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tags" Target="../tags/tag3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54.png"/><Relationship Id="rId5" Type="http://schemas.openxmlformats.org/officeDocument/2006/relationships/tags" Target="../tags/tag41.xml"/><Relationship Id="rId10" Type="http://schemas.openxmlformats.org/officeDocument/2006/relationships/image" Target="../media/image53.png"/><Relationship Id="rId4" Type="http://schemas.openxmlformats.org/officeDocument/2006/relationships/tags" Target="../tags/tag40.xml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45.xml"/><Relationship Id="rId7" Type="http://schemas.openxmlformats.org/officeDocument/2006/relationships/image" Target="../media/image59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69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35.png"/><Relationship Id="rId9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tags" Target="../tags/tag49.xml"/><Relationship Id="rId16" Type="http://schemas.openxmlformats.org/officeDocument/2006/relationships/image" Target="../media/image131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35.png"/><Relationship Id="rId5" Type="http://schemas.openxmlformats.org/officeDocument/2006/relationships/tags" Target="../tags/tag52.xml"/><Relationship Id="rId15" Type="http://schemas.openxmlformats.org/officeDocument/2006/relationships/image" Target="../media/image13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34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tags" Target="../tags/tag59.xml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9.png"/><Relationship Id="rId4" Type="http://schemas.openxmlformats.org/officeDocument/2006/relationships/tags" Target="../tags/tag60.xml"/><Relationship Id="rId9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0.xml"/><Relationship Id="rId7" Type="http://schemas.openxmlformats.org/officeDocument/2006/relationships/image" Target="../media/image2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8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7.png"/><Relationship Id="rId2" Type="http://schemas.openxmlformats.org/officeDocument/2006/relationships/tags" Target="../tags/tag13.xml"/><Relationship Id="rId16" Type="http://schemas.openxmlformats.org/officeDocument/2006/relationships/image" Target="../media/image31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6.png"/><Relationship Id="rId5" Type="http://schemas.openxmlformats.org/officeDocument/2006/relationships/tags" Target="../tags/tag16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tags" Target="../tags/tag15.xml"/><Relationship Id="rId9" Type="http://schemas.openxmlformats.org/officeDocument/2006/relationships/notesSlide" Target="../notesSlides/notesSlide2.xml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5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3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3.png"/><Relationship Id="rId5" Type="http://schemas.openxmlformats.org/officeDocument/2006/relationships/tags" Target="../tags/tag23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22.xml"/><Relationship Id="rId9" Type="http://schemas.openxmlformats.org/officeDocument/2006/relationships/image" Target="../media/image24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>
                <a:solidFill>
                  <a:srgbClr val="002060"/>
                </a:solidFill>
              </a:rPr>
              <a:t>Seogi</a:t>
            </a:r>
            <a:r>
              <a:rPr lang="en-CA" dirty="0">
                <a:solidFill>
                  <a:srgbClr val="002060"/>
                </a:solidFill>
              </a:rPr>
              <a:t> Kang* and  </a:t>
            </a:r>
            <a:r>
              <a:rPr lang="en-CA" dirty="0" smtClean="0">
                <a:solidFill>
                  <a:srgbClr val="002060"/>
                </a:solidFill>
              </a:rPr>
              <a:t>Douglas W. Oldenburg</a:t>
            </a:r>
            <a:endParaRPr lang="en-CA" dirty="0">
              <a:solidFill>
                <a:srgbClr val="002060"/>
              </a:solidFill>
            </a:endParaRPr>
          </a:p>
          <a:p>
            <a:endParaRPr lang="en-CA" dirty="0"/>
          </a:p>
          <a:p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1" dirty="0"/>
              <a:t>Recovering IP Information </a:t>
            </a:r>
            <a:br>
              <a:rPr lang="en-CA" sz="3200" b="1" dirty="0"/>
            </a:br>
            <a:r>
              <a:rPr lang="en-CA" sz="3200" b="1" dirty="0"/>
              <a:t>in airborne time domain EM Data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r>
              <a:rPr lang="en-US" baseline="30000" dirty="0" smtClean="0"/>
              <a:t>th</a:t>
            </a:r>
            <a:r>
              <a:rPr lang="en-US" dirty="0" smtClean="0"/>
              <a:t> Feb. 2015</a:t>
            </a:r>
          </a:p>
          <a:p>
            <a:r>
              <a:rPr lang="en-US" dirty="0" smtClean="0"/>
              <a:t>ASEG-PESA</a:t>
            </a:r>
            <a:endParaRPr lang="en-CA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890316"/>
            <a:ext cx="8712968" cy="3983408"/>
          </a:xfrm>
        </p:spPr>
        <p:txBody>
          <a:bodyPr/>
          <a:lstStyle/>
          <a:p>
            <a:r>
              <a:rPr lang="en-US" dirty="0" smtClean="0"/>
              <a:t>Which electric field are we going to choose?</a:t>
            </a:r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reference electric field</a:t>
            </a:r>
            <a:endParaRPr lang="en-CA" dirty="0"/>
          </a:p>
        </p:txBody>
      </p:sp>
      <p:sp>
        <p:nvSpPr>
          <p:cNvPr id="4" name="AutoShape 2" descr="data:image/png;base64,iVBORw0KGgoAAAANSUhEUgAAAdUAAAEcCAYAAACRXi6LAAAABHNCSVQICAgIfAhkiAAAAAlwSFlzAAALEgAACxIB0t1+/AAAIABJREFUeJzsnXd4VGX6v++ZJFPSe4FQBETARUERFMWAXURFxJW1LGAvLAuigIImShVRv2JFsYPKb0EQRBSxsBZEXATEgIIgQkJIMukzmf7+/jickwwJIclMMinvfV1z5Zwz58w8czLzft7yFJ0QQiCRSCQSicRv9ME2QCKRSCSStoIUVYlEIpFIAoQUVYlEIpFIAoQUVYlEIpFIAoQUVYlEIpFIAoQUVYlEIpFIAkSrE9WdO3fy6aef1utcIQQrV65k48aNTWyVRCKRSCStTFTfeecdBg4cyMsvv1yv81999VVGjx5NVlZW0xomkUgkEgmtSFTff/99xo4di8FgwGAwnPT8ffv28cADD9CxY8dmsE4ikUgkklYkqueffz5ff/01w4YNw+1213mux+Nh7NixnHvuuYwePbqZLJRIJBJJe6fViGrnzp3JyMigtLSUyMjIOs9duHAh27ZtY/Hixeh0umayUCKRSCTtnVYjqioWi4WUlJQTPr9z504effRR5syZQ48ePZrRMolEIpG0d0KDbUBDsVgspKam1vpcaWkpf//73+nQoQPnnXce27dvx2KxUFlZSX5+PsnJyc1sbfPgdDopKiqivLyckpISSkpKsFqtWK1WHA4HNpuNsrIyKioqqKiooLKyEofDgd1ux+l0YrfbcbvdeDwejq+voNfrCQkJISQkhLCwMMLDwwkPD8dkMmEymTAajURERBAREYHBYMBoNBITE0NMTAxms5no6Gji4+OJi4sjMjKyzcwceL1eKioqKCoqoqysjMrKSioqKrBardpfu91OZWUlNpsNm81GZWUlTqdT23Y4HDgcDlwul8991+l06PV69Ho9BoNBu79msxmj0aj5Faj/C/X5yMhIoqKiiIqKIjY2lri4OKKjowkNbXU/cx+EEFRUVFBaWkpZWZn2t/q9tVqt2r76HVf/JzabDafTWeP7rdfrCQ0N1R5hYWEYDAafbfX+xsTEkJKSQnx8PCaTiejoaFJTU0lJSamXj0dLxOPxYLFYsFgsFBQUUFZWpt2/0tJSiouLqaiooLy8HKvVisvlwul04nQ6tfbC6/X6vKb6va1+b9X2w2g0at9R9b7GxcURGxtLeHg4MTExxMXFER8fT0JCAgaDoVW2F63u11ZWVkZsbGytz61atYrffvsNgMGDB/s8l5aWxo8//sjZZ58NwCWXXKL9E9UfT2RkJJGRkSQkJJCUlKT9g6Ojo4mKitJEoyn+0Xa73acxVsWxuLiYwsJC8vLyOHr0KCUlJRw9epTCwkLKy8spKyujrKysXu8REhJCZGSk1jibTCYMBgMmk0n78uv1eu3zeb1e7cfj8XhwuVxaI2a327Hb7Zoo1AedTkdcXByJiYmaSMTHx5OUlERsbCwJCQkkJiaSmpqq/dhiYmK0+x9IcRBC4Ha7cTgclJaWUlBQQElJCZWVlVgsFk0sj29ojh49yuHDhzly5MhJ1/arYzQaMZvN2ndN/R8YjUbCwsK0+y6E0Borr9eL0+nUOkiqEKuNW30LTCUmJtKxY0eSk5NJSEggLS2N+Ph4YmJiSE1NJTU1VWvYoqKiiI6ObpLvudPppKysTOt4FBUVUVRURGFhIUVFRVgsFoqLiykqKiI/P5+CggJKS0uxWCw4HI56vYdOpyMiIgKTyaQ13OHh4RgMBp/vtxBC6+C43W7cbrd2X6tvq8JcF0ajkejoaDp27EhKSgpJSUkkJydrQpyamkpiYqLW0an++9PrAzNZKISgsrKSgoICCgsLqaio0NoQi8VCbm4ueXl5HDlyhJycHO3eezyek95LVQTVjoba8VDvp16vRwih/abU7656X9X2w+FwaCJdWVl50s9kNptJT08nPT2dpKQkEhIStA5jYmIiMTEx2ndWbbsjIyM1m0NCQhp9L71eb6Ov17W20m/R0dE888wz3HHHHbU+r/7DXC4XDoeDJ554gu3bt7Ns2TL69OmDTqejtLSUuLg45s2bx6BBgxg9erQ2ejgZOp1OG6mZzWZMJpP2ZVMbSPWfof5zqn+pHA6H9kVzOBxUVlZqvcC6CAkJITk5mdjYWJKSkkhKSiI6OlobCSYmJhIVFaWJkdqYqI1LVFQUJpOp4Te8HqiNk9Pp1ESqtLSUyspKysvLKSoqori4mLKyMq0BtVqt2Gw2raeszijUhSpI6g9b7RSo918Vp+oNZ/UfuHq/VZvq01AbjUbt/sXExJCUlER6ejodOnQgMTFRGw2azWafH7XasJvNZsLDwwPWeKoIIbDb7dooTX2oMxJFRUVao5qXl8fhw4e1EcmRI0ew2WwnfQ+1o6l+BqPRqI0+1BmM6h0Bl8ul3We73e4zslFnTOoiNDSUhIQEYmNjSU5O9ulsqSKlNqpRUVGaXap4qr/HprjX5eXl5OXlUVxcjN1up6ysTOvoqjNEOTk5FBQUaJ1eq9V60teuPhOhdrJU0ap+r9V7rAq+y+XS/v/qd7quTp7ZbCY1NZW0tDTS0tJISkoiMTFRG30nJSX5iJTamQ30vVRROwFFRUWUlpZis9koLi7WOgHFxcVYLBYOHTpEbm6uNqAoLy+vdwdL/T2qbV9ISIjPPT2+rejfvz+PPvooSUlJzJs3j2nTpjXqs7WakaoQAovFQkxMDPv376e0tJSYmJga56nTXyrqtOPpp5+uHYuOjkYIgdVqZejQoRQWFgLKdIjVaqWwsJDCwkIsFgslJSWUlZVRXl6u9VyrT+1VbzzUUYQ6JaJOgVSf/lAbJnVfbRCio6OJjIzURjHqKFptyOPj41vsNN7xYU6dOnWq13Uej8enN+h0OrVGSf2BqVN95eXlPlN56rS10+nU7r9679V+ok6n035AoaGh2mhR7YhERkZqU3lqA66OntVOSkud2tPpdJjNZsxmMwkJCQ2+3ul0UlpaqglDcXExNptNm/2oPpVqt9u1pQR19KF2FkH5noeFhWmzCeoorHpnU10WUDt86tSf2jFRZy+aqhH3B51Op3VgG4LT6SQ/P5+8vDytY1lSUoLNZtM6Hmp7ot5fh8OhjZbVhxBCu8fq1HRYWJjWYa4uhOosmzrjEB8fr81KtKSpVHVwEh4eTnp6eoOurayspLCw0GfWQx0Bq22E2rGvvuSldkqqj6artxUA8fHxmjY0lpbZStfCyy+/zP333w/AvHnz2LhxIz/++CO7d+/mkksuYenSpQwbNqzGdaqgVUdtkI7vOYeEhGg/nm7dujXdh5EAyshEHYns27cPg8FAx44dZWxxM2AwGLQZjzVr1mjTvxMmTAi2aW0Gg8GgTV+ejAMHDmidj8Z0ktoTZrO53h33xr5+fWZyTkSrEdXx48czZMgQbRSoOh2FhYXhcrlOOLU5depUcnNzaxw3mUz1nkaQNB3qFKUkeMycOVPbHj9+fBAtab9U78S3shW5Noe/2tBqRNVsNtO3b98ax3v06EF+fv4Jr0tOTq7V69dgMEhRlUgkEokP/mpDy1vAaCYMBgNOpzPYZkgkEomkBeGvNrSakWqgUaeNJRKJJNhs3LhR88yWBBd/taHdiqrJZMJutwfbDIlE0gQIISguLtZiM/Py8rSYVzV8Q/V6Vj1H1Vhxt9vt44GrotPptJA51fvWYDBo4VSqN7bq/RwVFUV8fLwWBqeGsqgxrdUTc1x88cXBulUNQk3EocYQq3/z8/O1v9U9cYuKirT4atVrX/XcV0ODjg8FUuNfVW9nNVzKbDZr4TERERGat35UVBSJiYlamFtUVBTJycmkpaU1Kl7VX21ot6JqNBrlmmqQyczMDLYJEoL/f1ATB6hxxWosphrC43A4tEa6tLRUC3NTwyeqh8AdOXKE0tJSjhw5gslk0uIyU1NTiY6OJjExkejoaDp37kxycrIWWlW9sa6eWUlt4KvbVt0+NTRGtaV6pqzqMdo///wz69evp7CwkNLSUnJycrBarVqiiMjISOLi4jRhMJvNREREkJKSQmJiomZjWFiYT7yw0WjURF49poaHVI9tVWNa1RApNXxKDZc6PitV9VDCoqIi8vLyKCsrw2KxoNfrtbhWNRRN3e/SpYtma0REBAkJCVrSk+oPs9nsY7MaSqWGulSPyVXvqxqPq9qsJmtR49/37NmDxWKhrKyM/Px8cnNzqaysJCUlhbS0NPbu3ct1113HW2+9Vef30V9taHXJHwLFwIEDiY+Pr3fBc4lE0jSoIqCmZ6yeJlAVETVrjhq/re6bzWYSExNJTEzUskXFxsaSlpaG2WwO8ierG7fbzZEjRygoKMBqtWqZj9REKBUVFeTn52uJJCoqKrQRnzrCqz6idrlcNTIkqSGFqkhXzzaldiSqZ55SE2pUz2YWGxtLamoqMTExxMfHExEREaQ71nDcbreWTerFF1/E6/Xy7rvv1nmNv9rQbkeqck1VImkZqElAjs8j29YJDQ2lU6dOTRpz2d4JDQ2lc+fOdO7cmS1btmhpbOvCX21ot96/7fFHLJG0RIQQLSrbj6RtUlFRcdKyoeC/NrRbUVXzPUokkuDi9XqlqEqanPLycp8UtifCX21ot6IqBVUiaRn4UxFEIqkv9RVVf7Wh3Yrq8cncJRJJcJC/RUlzYLVaCQ8PP+l5/n4f262oer3eFlkRQyJpb7jd7jYvql6vl4KCAg4fPuxXsvbGYLfb+fnnn5v1PYOJx+Nh2bJlNSrNVFRU1Guk6q82tFtVcbvdLbaUmkTSnmirv8Xi4mJ69+5Nnz59MJvNJCcn06lTJyIiIujZsyeZmZnNkir13Xff5eyzzz5psfW2wpYtW7jllltYuXKlz/HKysp61ZT29/vY9r7J9aSt/pAlktaGx+Npk7/FvLw89uzZQ0JCAkOHDqVTp06YTCbKysrIzs7mhRde4J577iEtLa1J7fjrr78QQrTY2sC1sX37dt566y2efvrpBs9iqOEwx6+NWq3Wenn/SlFtJA6HA6PRGGwzJJJ2T1vt4KqfaeLEiTz22GM1nm+uJaiioiItk1FrYcOGDTz33HOMHTuW/v37N+haVVTDwsJ8jtvt9nq1+f5qQ7ud/rXZbK0qM4hE0lax2Wz1ciBpbVTPFFUbDRFUl8tFXl5eo+ywWq0NKnzu8Xj47rvvGvVeJyMvL69eiRXU70NlZWWD30N9/eM7ak6ns14dC3+1odWJqsPhYOHChezfv/+k561du5Y333yT7OzsGs/Xd35dIpE0LfUNdWhtqAkETiaeW7duJT09nd9//107VllZSf/+/bV1wfnz59OrVy9sNhuLFy8mNTWVU045hS+++MLntSorK3nttde44ooruOSSS3j66acpLS0lMTHR57yioiIWLFjAxRdfzPDhw3n55Zc1MVq3bh0XXHAB2dnZbNq0iYEDB3L11VeTl5fHG2+8wSWXXMLll1/Onj17anyWLVu2cMMNN3DBBRcwZswYPvroI20a1u12061bN5588kkOHjzIiBEjiIiI4JZbbtES2N9444307t2bZ555BoDx48fTpUsXRowY4fM+P/zwA+PGjePCCy/k9ttvZ9u2bdpzJxqpOp3Oeo1A/dYG0YrIzc0VgwcPFoD49NNPT3je1q1bRdeuXUVISIiIiooSgJg+fbrPOeHh4eKBBx5oapMlEslJ+Oabb8TgwYNPep7NJoTH0wwGBYjs7GwBiDPPPFP069dPmM1mERoaKuLi4kS/fv1ETk6OEEKIhQsXCkBs2bJFu3bXrl0CEPPmzRNCCPHII48IQIwaNUp7zbi4OHHKKacIr9crhBCitLRUnHnmmQIQvXv31rYBMXToUO21f/zxR5GQkCAAMXjwYHHWWWcJQEyZMkUIIcSCBQsEIBYvXiwMBoOIjo4WgOjYsaMARHx8vAB83lsIIZ577jkBiM6dO4uLL75YpKamCkB89NFHQgghPB6PAMSQIUNEfHy8iIqKEgMGDBCAeOONN4QQQkyfPl307dtXs69Tp07i3HPPFTfffLMQQgiv1ysmTpwoABEXFyeGDx8uYmNjhV6vFwcOHBBCCPHhhx8KQKxZs8bn/3HqqaeKPXv2nPT/5q82tKqR6jXXXMOBAweAmkN7lcrKSoYOHUq/fv3Izc2luLiYmTNn8uSTT/LXX38BygJ2W51ykkhaG/UdGcTGQkgIGI2QkAA9esCZZ8LgwXDZZXD99TBhAsyYAf/3f7BkCaxcCevWwcaNsHkz7NgBv/0Ghw7BkSNgsUBFBbhc4PVCIHPCqCXNduzYwaFDhxg0aBDDhg2jW7duPtVkcnNzAejcubN2bXFxMYDmWKO2dx9++CGzZ89m+/bt3HvvvRw4cIDCwkJAGc3u2bOHb7/9luzsbLZv385nn32GTqcjNjYWUNYVR44cidfrZfPmzXz33Xe89957AKSmpgJohQimTJnCwIED2b9/PyaTifz8fObNm0dubi7jxo3jwIED5OTkAHDo0CEeeughRo0axd69e9m4cSOffvopkZGR2lSyWjDhm2++ITo6ml9++YWvv/4ak8nEli1bAJg3bx47d+7kxRdfBODVV19l8+bNLF26FIClS5eyaNEi/v73v3Pw4EHWrVvHmDFjADSHrxPNEFRWVp60yEIgtKFVeQe89tprhIeHc9ppp9WowadiNpvZsmULffr00b60Z599NkIIbVpALevT0qtYSCTtgfLycqKjo+s8x+sFNfrE6YSiIuXRVHi94G/mRLW9yczMJDMz84Rrq2p7FBMTox1TQ21UUVVjWzMyMnjkkUcASE9PB8BisZCYmMgHH3zAuHHjOP/887XXueyyy+jZs6fWaVm5ciW5ubksWbKEc889F4CCggIAkpOTAbT11y5durB27VpiY2OJi4vj/PPPZ/r06QAMHz6ct956iwMHDpCens6aNWvweDy8+OKLHD16lPnz5/Pqq6+SkJDAHXfcoX1OVfCWLFlCly5dAIiPj8disfjcE7VtPr6u6aJFi0hLS2PJkiXakkF+fj4xMTHa1K5634/vqNUn928gtKFVjVT79euniWldP8LTTz9d+wKXl5cze/ZsevbsSbdu3QAoKys76WtIJJLmwWKxnNSRxuFQRqjNRSBSEattVXx8fJ25jdVRUXUHHnFsyKw61qgj16lTp2qvpQqAOFaQ/cCBA/Tr16/G63s8Hk3MNm7cCMDo0aO151XxUUVJXYucN2+eNsKNioryEbhTTjkFQPNt+eabb+jWrRszZ86ke/fuvP3220yePJldu3Zx6qmn+nyG/v37+xRlt9vtNRLY1yaqJSUl/PTTT1xxxRU+a/Amk8lnrVR1bjpeVOszUg2ENrSqkSqg9WhSUlJOeu6OHTsYM2YMeXl5bNiwwUdogTbpHCGRtDYqKipO6m1pNoPdrowgHQ4oL4eSErDZlOnbigooLYW8POVvQYFyrKREuc7pVPYrK5XrrVZlytfpVB4OBxxXitRvVFE9WbiQ2qEoLS3VGvPqRbtBcSzS6/VceumlNa53uVyaCNdWXFun02kjX6fTSUhIiE/bp76/Wou16NgUQFJSknZOcnIyR44c0fbVUfLevXsB5X+4d+9eLBYLM2bMYMKECTU6SqqoDh8+vNbPUJ3aRFX9DKrQqyQmJvrUkVVH9cc7JdUnc1cgtKFNiqoQghdffJEpU6YwePBg1q9fT9euXbXn1Zsu11QlkuBT35JcAHq9IrBmMxybrQw4gVpXVUX1ZA25upb6559/arVV1QGAKqo2m42kpCQfj9b4+HgADh8+TN++fTnjjDN49dVXufPOO7W2LS8vj+LiYi2bUu/evfF4POzatYszzjgDqFpLVf1V1Da2usdwSkoK33zzjbafnJxMaGgoBw8eBOCMM85g48aNbNmyhR49evjcg5kzZzJmzBhNONX3U0lISODw4cM+x1RRrR5Soxai37Fjh8+5aWlpFBYWal7kJxJVIcRJPbEDoQ2tavoXlJ5EaGhonT3b5557jokTJzJ37ly++OILH0EFZRoBIC4ujjlz5qDT6Wo8srKymvBTSCQSlfpM/zYngapCp46eTiaqanKDqVOn8vjjj/Ovf/2LyZMnA1WiajKZaqQ0VAV4//796HQ6pk6dSnZ2NmeffTbz58/niSeeoH///hQWFmrOUGpoyu23384nn3zC2rVrGTlyJKA4QVWn+ugxOTmZ/Px87ZheryctLU1z/rz33nsJDQ3lwgsvZNasWbz33nssWLCAgQMHsmDBAoqKijShPH5U2qlTpxohkuq9q+47o9frGTFiBF9++SWPPfYYmzZt4vnnn+epp55CCMHq1auBqtH68dO/arKNrKysWtv8zMxMH21oLK1OVMPCwvB6vScsIuv1ennmmWe47777mDJlSq09EzWIOiUlhfz8/Ca1VyKR1E1ZWVmb9m842fRvr169mDFjBlu3biUrK4sXXnhBa9/U6c8uXbrUaMt69uwJVK0D3nzzzbz++us4HA4efvhhMjMzSU9P56677tJGXv369WPRokX8+eefXHXVVVxzzTWUlZVx6623sm3bNvbt20dGRgaAT65g9f+jTuEC9OjRQxPrTp068eWXX9KrVy8ef/xxbr75ZqZNm0Z4eDhr1qzhoosuokOHDoSEhNRYXz7ttNMoLy/3adPV6Wz1M6o89dRTXHnllcyePZuhQ4cyffp0/vGPf9C5c2eWL18OKIIYHh7uM32tUtdINS0tzUcbGk2jg3GCQGFhoXjppZcEID7//HNhs9lqnJOXlycAMXv2bPHBBx+IxYsXi0WLFol169ZpMVWLFi0SgMjPzxc33HCDFstV/ZGZmdnMn04iaZ9cddVVWixjW6K4uFjce++94uDBg/U6v6ioSPz666/CYrEIr9crli1bJiwWixBCiMrKSpGXl1fjmvXr12vnqHg8HrF//36f86vHkwohhMPhENu2bRN//PGH9vzXX38tvF6v8Hq9WsynyoYNG8Tw4cOFw+HQjm3btk2sX7++hk0lJSVi7969oqysrMZzhw8fFi6Xy+dYXl6e+OKLL3yOeb1e8d///reG3So5OTli69atory8XAih5DD4/ffftc9fWFhY4xpV7jIzM2tt81euXOmjDY2lVYlq7969fW6CGjB80003iS5dugghhCgvLxeRkZECEAaDQcTFxYkOHToInU6nBVfPmjVLAMLpdAbro0gkkmMMGTJEfP3118E2Q9LGAYTnJNlDAqENrcpR6X//+x8VFRUIIdDpdNpCeq9evTSPtcjISPLz83E4HMTExPh4/KoeXUVFRYSHh9dIYyWRSJqfI0eO+DfdJpHUA71ej8fjqXMKOBDa0KpE1Ww21xpn9Oijj570vOou0keOHGnycksSieTkCCE4dOiQTzYhiaQpMBgMOJ3OOgUzENrQ6hyVAoHFYql1EVsikTQvpaWlGAwGGd4maXLMZnONDE3HEwhtaJeimp+f36Jc+CWS9kphYWGNCioSSVOgjlTrIhDa0C5FNScnR8sIIpFIgkdZWZlPzluJpKmIiIjwCROqjUBoQ7sTVbfbTWFhYY2sHhKJpPkpKyuT6UIlzYLRaKw1jaNKoLSh3YmqGih9fP5IiUTS/MjpX0lzYTKZ6hTVQGlDuxNVNSOIFFWJJPgUFRVpOWwlkqYkPDxcy+1bG4HShlYVUhMI1NyO8ocskQQfp9NZI/F5a0IIQXl5OWVlZdojLy9P2y4qKqK8vByr1UplZSUOh4Py8nLtWHl5OU6nE7vd7vO3erm26uj1ekJDQwkJCcFoNBIREaGFEBoMBsxmM1FRURiNRoxGI2azmfj4eMLDw4mMjCQ2Npb4+HhiY2OJjo4mKSmJmJgY7TXqKlHX0hBCYLFYOHz4MPn5+ZSUlFBUVERlZaV2b61WKxUVFdjtdr777jsuvPBCLQXi8QRKG9qdqKqlfepbFUMikTQdsbGxvPTSSyxZsoTIyEhNACIiIoiKiiIqKorU1FRiYmJISkoiMjKSuLg4rYamKiomk0kL2jcYDJqoVM81K4TA7Xbj9Xpxu91UVlbicrnweDy4XC7sdjs2m42KigrKysqwWq3YbDZsNptWBaWgoACLxUJOTg4Wi4Xi4mJ0Oh3R0dHExsYSFRVFSkoKMTExREdHEx8fT1JSEl26dNHsVD9XREQEkZGRmhgeb7der9cSFQghtJznHo8Hj8eD3W7XxNput+NwOLDb7ZSXl2viXFlZicViwWazYbFY2LdvH8XFxZSWllJaWkp+fj5lZWXYbDbcbjdJSUnExsaSmJhIbGwsaWlpJCYmEhMTQ3x8PFFRUURHR2u2q/YaDAZMJhOhoaEYDAYMBgOhoaFasnr1M6j/A/V+W61WSkpKKC4u1u5/YWEhFosFq9WK1WolLy+PiooKiouLsdlsWK1WysrKKC4uJjw8nI4dO5Kamqp1GMLDwwkPDyc2Npb09HQiIiIIDw/nmmuuqZFkvzqB0oZ2K6ptOYG3RNJauOWWW7jppptwOBw+DWdFRYUmbkeOHKG0tJQ//vgDq9WqNcBOp1MTPofDgdVqxeVy4XQ6cTqdOBwOnzqboFSMCQkJITQ0FLPZTGhoqPYwm83aiC4mJkZrnM1mMwkJCXTo0IEzzzxT205MTCQuLq5ZHK10Op1mu5q8ICIiIqChgS6Xi4KCAoqLiyksLKSkpIQjR45QWFhIYWEhe/fupaKigpKSEm0E6HA4tPtdWVmJ2+3G6XTicrlwu901RoXq5wgLC9PutyqGaicpISGBxMREIiIiiIuLY8CAAURFRREbG6uJubofyPjmQGlDuxNV1aX6ZEWRJRJJ86DX67XpR5mUJXiEhYXRoUMHOnToEGxTgkKgtKHdOSpZrVZAiqpEIpFIqgiUNkhRlUgkEkm7R4pqI1FdqmWuUYlEIpGoBEob2qWo6nS6Or3AJBKJRNK+CJQ2tDtRdTqdGAyGVhWPJZFIJJKmJVDa0OpE9aOPPmLBggV1nuNyuVi8eDHjxo3j8ccf1zJlACetpyeRSCSS9kegtKFOUbU1QukvAAAgAElEQVTZbGzevJnt27fzxx9/UFxcXGuWj+MRQuByufw2rjper5eZM2cycuRIPvvssxOeZ7FYOPvss3nggQcoLCxkyZIl9OjRg19//RUAh8PRqjO4SCQSiSTwBEob6oxTnTZtGi+88ILPsZCQEBISErRUV2pqK4fDgcPhoLi4mMOHDxMaGsrevXv9rqKusnz5chYuXMgpp5xS5/B8ypQplJWV8euvv9K1a1fsdjtXXHEF06ZN4+OPP6ayshKz2RwQmyQSiUTSNgiUNtQpqvfccw+hoaHk5+dTWFiopY0qKChgz549db5wRkZGQPPrjho1ioyMDKZNm0ZOTk6t59jtdpYvX84LL7xA165dAaUywcSJE7n++uvxer1YrVYZTiORSCQSHwKlDXWK6umnn86zzz5b4/iIESPIyclh7ty5TJw4UUsFFhoayosvvsjUqVMpLy/HYDD4baCK0WikQ4cOFBcXn7CKwJYtW7Db7Vx11VU1Pgco09JSVCUSiURyPIHShgY7Ku3du5d169aRkZHBww8/TEREBNHR0URHRxMeHs6DDz7I4MGD2bx5M7t27fLbwOOxWCykpKTU+lxBQQFAjVRnMTExgJJ3UvXwkkhOhBDgdgfbColE0pwEShsaLKq5ubkA9O3bt9bndTodw4YNAyA7O9sP02qnLlGNi4sDqorNqpSWlmq2eb1erfJDWFiYVkXh+EdWVlbAbZe0TH7/HebOhUsugeRk0OshLAzCw+HUU+Gaa+DRR2HlSjj2VZJIJK2UrKysGu29WmpP1QZ/aHBCfdXxaN++fSc85/Dhw0DTpAKsqKg4YRUB1baDBw9qAguKuOv1+hqiWh9PZknb5b//hQULYN262p+vrIR9+5TH2rXKsdBQyMiAf/4TRo0CWUFQImn9hISEBExUG/wKPXv2ZPDgwWzYsIEdO3bUeD47O5vly5cTHR2tjVgDiclkOmG4Tq9evUhPT2f16tU+x1etWuWzripFtX1z5IgiiBkZJxbUE/223G744gsYO1YZ1d52G+zc2XS2SiSS5qG6NvhDo15h9uzZ6PV6LrjgAiZOnMjq1avZuHEj8+fPZ/DgwdjtdiZOnBjQkarT6WTDhg3o9Xq2bNnCDz/8oD2n5mzU6/XccccdPP300yxdupScnBwyMzN59913ufvuu7Xzjy+aW9tDTv+2Tf7zH+jdG1atqjqm08HVV8O778Iff4DHo4hnaakimG+/DQ89BGed5ftalZXw5ptw5pkwYoQUV4mkNZCVlVWjvVcJSKY90Ug2btwo+vTpIwCfh9FoFA899JBwu92NfelaWbp0qTAYDCIkJESEhISI/v37CyGE2LVrl9DpdGLJkiVCCCHsdruYOnWqCAkJEYAwm81i5syZwuPxCCGEyMjIEBdeeGFAbZO0fNxuIR5+WAjFDanqMXasENnZ9X+dQ4eEmDdPiNNPr/laIMQNNwixf3+TfQyJRNJEBEobdEIcV5q9gfz66698+eWXlJWV0aFDB0aOHOmzntnUlJWVce211/LSSy/Ru3dv7Xhubi5//fUXp556KgkJCdrxYcOG4Xa7+eabb5rNRklwcbngllvg//2/qmPdusGSJdDYFQoh4Icf4JlnFAem6r+iiAiYNw/uuw9CQvyzXSKRNA+B0ga/RbW1cdlll1FWVuYzfSxpuzgccMMNVY5GAFdeCe+9BycId24wv/yieAd/9JHv8fPOU97nWB4SiUTSggmUNrS6hPr+YjQacTgcwTZD0gy43TBmjK+gTpig7AdKUAH69oXVq2HzZmW9VmXzZujXDz74IHDvJZFImoZAaUOdITUPPPAAr732Gnq9ntDQUMLCwrSHXq8nJCQEk8mEyWTCaDRiMpkwGAyYTCY6dOjA7NmzTxj+EiykqLYPhID771fETmXaNGVatqmq/p17Lvz8s/Iec+ZUOTv94x+wYQO89BLIMr4SScukWUTV5XLhdDrxeDxaKsKGcPXVV3PppZc22rimwGw2U1lZGWwzJE3M3Lnw6qtV+1OmNK2gqhiNkJUFV1wBN90EBw4ox998E379VVl/TU9vWhskEknDCZQ21HtNVQiB2+3G5XLhcrm0fbfbjd1ux2q1YrPZsNlsOJ1OzGYz559/fosrBn733XezevVqjh49GmxTJE3EunVKiIvKLbcoYTEBCEFrEGVlymh56dKqY8nJsGIFDBnSvLZIJJK6CZQ21Dujkk6n06Z+WzMGgwGn0xlsMyRNxIEDcOutVfsXXQSvv978ggoQHQ3vvAMDB8LkyUr8a36+kg7xnXfgxhub3yaJRFI7gdKGgDc18+fP5/333w/0ywYMOf3bdrHZlExJxcXKfno6LF8OwayfoNPBv/6lZGFS6zw4nYoD1fz5vqE4EokkeARKGxolqm63m1deeYWJEyfy+++/a8eFELz++uvcdNNNfNBCXR7Dw8NxOBwyRWEbZMoU2L5d2Q4LU7InJSYG1yaVjAz48Uc47bSqYw8/DPfco4xgJRJJcAmUNjRKVO+8807uvfdenn/+eQYMGMDevXsBZYp448aNmEwmZs2a5ZdhTUV4eDhQldpQ0jb4+GN45ZWq/UWLFG/clkTXrvD994rAqrz6qjJqlQ7pEklwCZQ2NFhUi4uLWbZsGenp6bzyyiuUl5czdepU7fkuXbpwzTXXkJ2dzZ49e/wyrikwm80Acgq4DZGfryS2Vxk1Cqqlem5RxMcr4TW33FJ1bMUKJfew1Ro8uySS9k6gtKHBovrbb7/hcrm4+uqrueuuu7jgggtYvXo1O6tlEz/nnHO0c1sapmOBgna7PciWSAKBEEo6wGP16UlLg8WLmz50xh8MBsUb+d//rjr2+edKGE5FRfDskkjaM4HShgaLqvVYdzoxMRGdTsfcuXMBxUFJRQ2jaYnCpVbOscphQZtgzRol9lPljTdazjpqXej18Oyz8MQTVce+/RauukqOWCWSYBAobWiwqPbp04ewsDBWrVqFx+NhyJAhDBkyhOXLl2uFy9XciWoN05ZE5LGq0lJUWz82m+9o7/bbldFea0GnU3IGP/NM1bH//heGD1cyMUkkkuYjUNrQYFFNS0vjnnvuYdeuXVx33XX89ddfPPzww3i9Xp566ik2bdrEhx9+SPfu3VukqKq9kQo5z9bqmTcPDh5UthMSYMGC4NrTWCZPhoULq/b/+18lvraoKHg2SSTtjUBpQ6O8f5944gkyMjJYu3Yt3bp1Y968eYSFhfHWW29xxRVXIIRg4cKFLS6bElT1RqSotm7++MNXROfPV5yAWitTpvgK67Ztyqi7vDx4Nkkk7YlAaUOjRDU2NpYvvviCd955hxEjRrBt2zYtT/CQIUPYuHEjI0eO9MuwpkJ6/7YNJk9WkiiAkrGouvdva2XKFN98xVu3KmusZWXBs0kiaS8EShvqnabweEJCQrj11lu59dZb8Xg8lJaWYjabNcMCye7du5k/fz5Hjx7l4osvZsKECXW+T0FBAe+//z4FBQUMGTKEyy67THtOrZpTJluqVsuXX1aVc9Pp4IUXgpOGsCm4804lGcS99yr733yjCOunnyrFzyUSSdMQKG0ISFMUEhJCfHx8kwjq+++/T9++fdmzZw/p6enMmzeP884774QBuj///DO9evXitdde46effuK6667jzTff1J6PPzZHWKzmspO0KoSAGTOq9seNg2MRXG2Ge+6Bp5+u2v/2Wxg5ElqgM71E0mYIlDacVFRXrlxJnz592Lp1q3Zsx44dfPzxx3z11Vds27aNvXv3cvDgQfbv38/u3bvZuXMnRQHwsigqKuLuu+9mwoQJbN68mSVLlpCdnc3+/ft5++23a73m0UcfZciQIezcuZP169ezcOFC7r33Xi31VGRkJKGhoRQWFvptn6T5+ewzOOZcjsEAjz8eXHuaigce8PUK3rhRKSUnUxpKJE1DoLThpNO/K1asYPfu3axZs4ZzzjkHm83GgAEDcLvddV7XpUsX/vzzT7+MW79+PV6vlyeeeAL9sfm91NRURo0axbJly7hXnSOrxq+//sq4ceM0J6mkpCQcDgdWq5WoqCj0ej1paWnk5ub6ZZuk+RECHnusav+OO6BTp+DZ09RMnqzErD76qLK/apUSNvTmmy07uYVE0hoJlDacVFSfeuopBg0axG3HPEHMZjNz5sxh9+7d2Gw2SkpKKCsrw+VyERISgsFgICwsjPPPP98vwwA2bdrEOeeco811q/Ts2ZMNGzbUes3VV1/Nk08+SWJiIkajkaysLC6//HLNswsgPT2dw4cP+22fpHnZsEFx3gGlGHj1aeC2ysyZUFJSNR389ttKtZsFC6SwSiSBJhDacFJRTU9PZ9KkSdq+TqfzyfXblJSUlJCQkFDjeGRk5AkDdGfMmMGyZcuYMGECoCRJnjlzpk94T0pKCn/88UfTGC1pEmobpXboEDx7mpMFCxRhff11ZX/hQoiMhMzM4NolkbQ1AqENLdpnMiEhgZKSkhrHS0pKiIuLq/Wa6dOnYzKZWLt2Lb/++itDhgzhkksu4ZdfftHOiYmJofRYyppu3bqh0+lqPLKysprkM0kax6efKqXTQBmlPvxwcO1pTvR6pQJP9Si1rCzf8BuJRFI/srKyam3zDx486KMNjaVOUT148CDvvfdejeO5ubnN4j2bnp7Ovn37EMdVct6xYwdnnXVWrXa98847LFmyhBEjRtCnTx9WrVqF2Wxm2bJl2nmRkZGUH4uqrz4tLGm5HEsxDcBdd0HHjsGzJRiEhsIHH8Dll1cdu+8+JRG/RCLxn/Lych9taCx1iupjjz3GzTffrNVLBaUQ+ZAhQ/j73//u1xvXhyuvvJKDBw/yv//9TztWVFTE559/znnnnVfj/MOHD+P1ejn11FO1Y2azmcTERCwWi3YsPDxcC8lRa+hJWi6bNythJaAUH2+m1YcWh9GolIk7+2xl3+NRytz99FNw7ZJI2gJWq9VHGxpLnaLqOFY5edu2bT7H9u/fT05Ojl9vXB/69+/Peeedx5gxY1izZg1fffUVGRkZ6PV6xo4dC4DL5dK8tU477TSio6OZO3cupaWluFwuPvjgA/bt28fl1br40dHROBwOnE4nP/zwA0KIGg85/dtyeOqpqu1bboH09ODZEmwiI5XEF+pIvaJCqcX611/BtUsiaS1kZWXV2uYPGjTIRxsaS52ietFFFwFwzz338NlnnwFgNBrR6/XNkjtXp9OxevVqBg0axLXXXstFF11EREQEGzZsIDk5GYAbbriBTp06UVJSQkxMDEuWLGHdunXExsZiMpkYN24cDz30EKNGjdJeV/Um9neYL2l6fvtNCSVReeCB4NnSUkhLU6Z9VbeCvDy45hpZi1Ui8ZdAaEOd3r9jxozhiSeeICcnh+HDh3PhhRdy+umnExISQn5+Ps8//zxms5mwsDBcLpem8GFhYURERNCjRw/OP/98Lca0MSQnJ7Ns2TIWLVqEw+EgLS3Nx5P30UcfpUOHDsTExACKyF5zzTXs27cPh8NBjx49aoTkqJkzCgsLa/UulrQcnn22avuqq+BvfwueLS2J3r2Vzsall4LLBTt2wI03KvVlQ0KCbZ1E0joJiDaIk5CTkyPuuusukZCQIIAGP1599dWTvUWz88knnwhAfP/998E2RVIH+flCmExCKAE1Qnz1VbAtanm8/nrV/QEhpk4NtkUSSeslENpw0jjVDh06sHjxYl555RX279/P/v37mTBhAr///jvTp08nMTERULJRqA+Hw0FRURFHjx5l2LBhjVP7JkRWqmkdLF5cle/2rLMgIyO49rREbrsN9u5VSt+BEtN69tnQDH6EEkmbIxDaUO8qNTqdju7du9O9e3e6dOnC77//zo033ki/fv0a/ebBIjY2FqDWGFhJy8BuV6rPqEyeLDMInYg5c+CXX2DdOmX/ttvg9NOVh0QiqT+B0IZGLXbefPPNpKenk5aW1ug3DiZJSUmAUiJO0jJZuhSOHlW2O3ZU1gsltaPXK/dLjSSzWpVQGz9j2CWSdkcgtKFRojp27FgOHTpESkpKo984mKhOTbKmasuleragSZOU+FTJiYmNhQ8/BDXs+vffleT7x+VNkUgkdRAIbWjRaQqbCqPRCIBdFqhskezYUZU432CA8eODa09r4W9/q8oPDLByJTz5ZPDskUhaG4HQhnYpqqGhoRiNxmaJtZU0nHfeqdq+/nqQUU/1Z8wY+Ne/qvZnzIAvvwyePRJJayIQ2tAuRVWn0xEfHx+QQuqSwOL1wvLlVfv//GfwbGmtPP00DBmibHu9itAeOhRcmySS1kAgtKFdiipAVFSUXFNtgXz7LagZMBMS4OKLg2tPayQsTEm+r7o8FBTA6NHgR+Y1iaTd4K82tFtRNZvNMk61BbJkSdX26NHSQamxdOgA/+//VWVX+vFHeOih4NokkbQG/NWGdiuqRqNRKxggaRlYLPCf/1Tt33FH8GxpC1x4oZIMQmXRoqpYVolEUjv+akOjRNXhcPDVV1/h9XprPFdRUcFzzz3X4pPVh4aG4na7g22GpBpvvOGbQWnAgODa0xaYPBmuvbZq/7bbID8/ePZIJC0df7WhUaJ65513ctFFF7Fx48Yaz23atIlJkyZx2223Ndqo5kCv19faKZAEB68XXnmlav/++4NnS1tCp1Om1NU8Lfn5ygyAjF+VSGrHX21osKgeOnSId999lzPOOIOhQ4fWeP7yyy+nV69erFixgv379zfasKZGr9cjZMvSYvjyS1C/LjEx8I9/BNeetkRiIrz1VtX+2rW+8awSiaQKf7WhwaL61VdfAXDTTTdhMBhqPB8aGsrdd98NwLoWvICjk4lkWxRvvFG1/c9/wrG81pIAcdllvvGrkyfDwYPBs0ciaan4qw0NFlXV1TisDrdMtXJNS86tK0epLQeLBVavrtq//fbg2dKWmT8fTjtN2a6okGkMJZLa8FcbGiyql19+OWazmVmzZrFjx45az9m8eTMAZ5xxhl/GqezcuZORI0fSt29fbr/9dv7666+TXuN0Orn99tt5tXoS2Wp4vV45Wm0hvPEGqB7s/ftDgL42kuMID4e331YS8AN88YXvOrZEIvFfGxosqqeeeirPPvssJSUlDBw4kMmTJ2trp0IIVq1axWuvvUZsbCwjRoxotGEqq1evpn///hQXF3P99dfzv//9j379+vHnn3+e8BqPx8PNN9/MihUrGDRoUK3neL1e9Pp2G1HUYhDCNzb1X/+SJd6akkGDfONVH3wQDhwInj0SSUvDb21obHXzDz74QCQnJwtAACI1NVWkpaUJQISEhIgVK1Y0unK6it1uFykpKeLOO+8UXq9XCCGE0+kUvXv3Fvfdd98Jr5s0aZKIjY0VP/744wnPOeecc8Tll1/ut40S//j+eyEUaRUiKkoIqzXYFrV9KiuF6NOn6r4PGyaExxNsqySSloG/2tBoOb7xxhvZt28fb7zxBldddRU6nQ69Xs/YsWPZunUr119/feOV/hjfffcdBQUFPPbYY9pwPCwsjFtuuYUVK1bUes1ff/3FSy+9xEcffcQ555xzwtd2Op21OlpJmpeXXqravuGGqtJlkqbDZII336yaBv7qK3j55eDaJJG0FPzVBr/mP6Oiohg/fjwff/wxubm5HD58mLfeeov+/fv787Ia3377Ld26dSM9Pd3neLdu3cjPz8dms9W45plnnqFHjx6sWrWKK6+8koceeoh9+/bVOM/lctXpbCVpeo4e9U2ef++9wbOlvTFwIEydWrU/bZqcBpZIwH9taNGLilarlejo6BrHzcfiLZzHZQh3Op289tprZGdns23bNkJCQliyZAkDBgzg0HFlOuRINfi8+y64XMr2eefJDErNTVYW9OmjbFutcOed0htYImnykeqaNWvo168f27Zt0479+uuvfPbZZ3z77bf88ssvHDx4kNzcXA4dOsQff/zBnj17KC0tbbRRKomJiRQXF9c4XlRUhMFgIDIy0uf4kSNHsNlsfPTRR2zatImPP/6Y3377jZCQEN59912fc+12OyaTiQMHDqDT6Wo8srKy/LZfcmK8Xnjttar9O+8Mni3tFaPRdxr4iy9g6dLg2iSRNDVZWVm1tvndu3cHqrShsYSe7IT33nuPHTt28OGHH3LWWWdhs9no378/LnWIcQJOOeUUvzMqdenShcOHD1NeXk5UVJR2fNu2bfTv35/QUF/zVZs6deqkHUtOTuass85i7969PueqvZHjR7uS5uGLL+D335Xt6Gj4+9+Da097ZeBAmDgR/u//lP0HHoCrr4bY2ODaJZE0N+ro1N+R6klFdcGCBfTv31/LkmQ2m8nMzGT37t3YbDaKi4spLy/H5XKh1+sxGo2EhYVx/vnnN9oolcsuuwyAlStXMm7cOADKy8tZsWIF/6glj13Hjh3R6/Xs2rVLW9cVQvDnn38yePBgn3OlqAaX556r2h43DiIigmZKu2fWLPjwQ/jrLygsVPaffjrYVkkkzUugRLXRITXNxd133y0iIyPFggULxIoVK8Tf/vY3ERERIf744w8hhBAOh0Ns2rRJC7kZOXKkOP3008WBAweE0+kUTz75pNDr9SI7O9vndQ0Gg5g6dWqzfx6JELt3V4Vz6HRC/PZbsC2SLF9e9T8JCRFi27ZgWySRBAd/taFFOyoBPP/888ycOZNZs2YxevRokpKS+Prrr+nWrRsAM2bMICMjg59//hmAZ599loiICLp3705kZCRPPvkkS5YsoXfv3tprut1unE5njTVZSfNQfRR09dXQs2fwbJEo3HADZGQo2x6PUiJOVkaUtDcCoQ0nnf49Ho/Hw5w5c/j666+prKxk9OjRTJkypdEGnIywsDCmTZvG1KlTcbvdNVydp0+fTkREhJYSsWvXrvzwww/s2LGD8vJyBgwYoHkLq6i1Xquv00qah9xceOedqv0HHwyeLZIqdDrFceyMM5Sattu3w6uvwn33BdsyiaT5CIQ2NFhU161bR2Zmprav0+maVFSrv09tsUMJCQk1PHV1Oh39+vU74WupRQFqC9eRNC3PPgvqMva558IFFwTXHkkVp54Kjz4KM2Yo+5mZSgm+uLjg2iWRNBeB0IZGT//efffdlJSU8O233zb6zYOFGu4TExMTZEvaF8XFvgncH35Y5vltaTzwAHTpomwXFvomiJBI2jqB0IYGi2pGRgaRkZH8+OOPREdHt8qk9CUlJQDEyriBZuWFF5SSY6AkHQhAvQVJgDGZlNkElSVL4FjRKYmkzRMIbWiwIsbExDBu3Dh+/vlnVq5c2eg3DiZqQok4Oa/VbFRUVMVCAkyfXpV0QNKyuO46GDmyav/BB2WmJUn7IBDa0KhmLTMzk06dOnHzzTfz4osv4q7mJiiEwOv14vV6G21UU5OXlwdASkpKkC1pP7z4IhQVKdunnAJjxgTXHkndPP00qC4M33/v61wmkbRVAqENDRbVwsJChgwZwqFDh3A6nUyYMIGwsDAt1ZNeryckJITQ0FDeeOONRhvWlBQWFgKQlJQUZEvaBxUV8NRTVfuPPFLVYEtaJt26waRJVfszZsAxx0iJpM0SCG1osPev0WikV69eREVF4XA4ECeYF9Lr9SQnJzfasKbEYrFgNptlQv1m4uWXwWJRtrt0gX/+M7j2SOpHZqYyQj16FHJy4LHHfNdbJZK2RiC0ocGiGhUVxapVqxr9hi2BkpISEhISgm1Gu6CiAhYsqNp/+GGQfZnWQUSEMg18yy3K/vPPw913Q69ewbVLImkqAqENDZ7+FUKwfft2HA6HX28cTAoKCqSoNhMvvaSEZgB07QrjxwfVHEkDuekm30xLDzwgnZYkbZdAaEODRfWTTz6hf//+PP744369cTApKiqSotoM1LaWKkeprQudTpnyVeOJ16+H//wnuDZJJE1FILShwaKam5sLVKVzao1UVlYSHh4ebDPaPM895ztKHTs2qOZIGkn//sq0r8r991f9XyWStkQgtKHBa6qqihcVFeF0OrHb7dqjsrISh8OBx+OhU6dOJCYm+mVcU2G1WomQtcaaFIvFdy115kw5Sm3NzJ8PH38Mhw8rgjplCrz9drCtkkgCSyC0oV4j1ffee4/09HTCw8O59dZbtWNGo5GYmBhSUlLo0qULvXr14swzz+Sss86iY8eOLFu2zC/jmorCwkLi4+ODbUabZvZsOJZGk9NOk6PU1k5MjOLFrfLOO7BmTfDskUiagkBoQ71Gqj/88AM5OTmAkqweIDQ0lMTERMxmMyaTCbPZrLkiO51OPB4PHTt29Mu4pkAIQXFxcYsdRbcF9u1TUhKqzJkDoQ2eE5G0NEaMUBLsv/++sn/HHbBrF7TQyDmJpEEEShvq1dQ999xzzJo1C7PZzJdffsmVV17J8OHD+eijj/x682BQUVGBEEJWqGlCHnywqhbnkCEwalRw7ZEEjhdegE2blBJ+BQXKWuuHH8rCCJLWT6C0oV7TvzqdjpiYGAwGAwUFBUDrzUYk8/42LV98AdX7Wk8/LRvctkR8PLz5ZtX+6tXQQld5JJIGEShtaLD3b48ePUhMTOSSSy7x643rS2FhIffffz+pqal069aNRYsW4XK5Tnqd1+vltttuIzU1VSvnA4qDFSDXVJsApxMmTqzaHzsWzjknePZImobLLoN77qna//e/4ciR4NkjkQSCQGlDg1e6zjvvPG202tQUFxczcOBAXC4X06dPx2KxMHPmTPbu3cvzzz9f57Uvv/wybx7rUlutVq0+nlqE1p/K7pLaefZZyM5WtiMilLVUSdvkqafg00/hzz+VQgm33QaffCJnJSStl0BpQ6Oq1FRUVLB8+XKcTmeN54qKipgxY4aWmNgfFi5ciNVqZfv27UyaNIlZs2axePFiXnnlFc1xqjb27t3LQw89xLhx42o8V1lZCYDZbPbbPkkVR474iuisWdAC/dQkASIy0nca+NNPfb2DJZLWRvFxR18AACAASURBVKC0oVGietNNNzFmzBi++uqrGs9t3bqVuXPncvPNN/tlGMDq1au56667fDJcjBo1Cr1ez4YNG2q9xu12M3bsWAYMGMAdd9xR4/lAVHaX1OSRR6qqmPTqBRMmBNceSdMzdKiStlBlyhT45ZegmSOR+EWgtKHBorpv3z7Wrl3LueeeW+u66qWXXkr//v3ZsGEDu3fvbrRhZWVlZGdnM2jQIJ/jRqORlJQUDh48WOt1Tz31FD///DOvvfYa+lqqYEtRDTzffQdvvVW1//zzsrRbe2HOHOjbV9m22+GGG5T0lBJJayNoovrNN98AMHr0aEJCQmq+oF6vjRA//fTTRhumTi3XljIqLCwMj8dT4/j//vc/MjMzmTNnDqeddlqtr6sWAjAajY22TVKFxwP33Ve1f+210Ew+bJIWgMkEy5eD+jP97TfFiUkm3Ze0NgKlDQ0WVXXeuS4P3MjISEApo9NY4uLi0Ov1mkeWihACi8VSozK7zWbjuuuuw+VysX79eq655hoeeeQRACZNmsR///tfoEqsDQYD1157rVZc/fhHVlZWo21vT7zxBuzcqWyHh8OiRcG1R9L89O4Nr7xStb9sGbz6avDskUjqIisrq0Z7v2bNGh9t8IcGi+rVV19NTEwMTzzxBF9//XWt56jHBwwY0GjDQkJCOOWUU9ipttjH2Lt3L6WlpZxzXKyGXq/n9ttv5/7776dbt27Ex8cTdmwOsrS0VPNYtlqtgDICVjsIksZhsShrqSrTp0PnzsGzRxI8br3Vt6zfxInw44/Bs0ciaQgRERE+2uAXohEsX75c6HQ6odPpxD/+8Q/x/fffC6fTKex2u3j55ZeFXq8XKSkpwul0NublNSZPnix69OghHA6HEEIIr9cr/v3vf4vIyEhht9tPev33338vAJGTk6MdmzZtmggLCxNCCHHeeecJoNZHZmamX7a3B8aPF0KZ6BOic2chrNZgWyQJJlarEGeeWfWd6NhRiLy8YFslkfiSmZlZo73fvHmzjzb4Q6NEVQghNm7cKHr06KEZFRYWJkwmkwCE2WwWn3/+ud/GHThwQERFRYkBAwaIl19+Wdx0000CEHPnztXO+eSTT0R2dnat13/77bc1RHXSpEkiMjLSb9vaO5s3VzWeIMSaNcG2SNIS2LdPiNjYqu/F0KFC+Nm3lkiahUBpQ6NCagAuvvhisrOz+fjjjxk/fjx9+vShd+/eTJ06lezs7IBkXOratSs7d+6kY8eOPPbYY+zatYulS5cybdo07Zxrr72W6667rtbru3fvzuDBg4mNjdWO2e12TCaT37a1Z9zums5JV18dPHskLYfu3ZWE+2oSiK+/VsKrpOOSpKUTKG3QCdG6v+6ff/45p556Kl27dq3X+ePHj2fjxo0cOnSoaQ1rwyxcCA89pGybTLB7t1KEXCJRmT0bHn20av/JJ2Hq1ODZI5GcjEBpQ6NHqifiX//6F0899RTNpdWXXnppvQUVFC9hvxei2zEHD0JmZtX+Y49JQZXUZMYMqJ7/Zdo0eO+94NkjkZyMQGlDo9MUzpw5k1GjRvHdd99px4UQ/PDDD0ydOpWXXnrJb+OaAimqjUcIJXm6zabsn3GGUuZNIjkenQ6WLIELL6w6Nm4cfP550EySSOokqKJ66623MmfOHNauXcuwYcP4+eefAaVE3Pr164mOjmbhwoXNNlptCC6XSwu1kTSM//zHt6zbyy/LzEmSE2MyKd+XPn2UfZdLqa27bVtw7ZJIaiNQ2tBgUc3Pz2fNmjX07NmTFStW4HK5eLDacCUxMZGRI0fy559/8ksLTATq8XhqzQQlqZuKCt88r3ffDYMHB88eSesgNlZJtp+eruxXVMBVV8EffwTXLonkeAKlDY3K/ev1ern88su59tprueqqq/jyyy/5/vvvtXP69eunndvSkKLaOGbPBrUwUEqK4ngikdSHTp3gs88UgQXIy4MhQ5SUhhJJSyFooqrmR1RTEc6ePRuAuXPnaueo6Z5qy88bbLxeb62J9iUnZudOePrpqv0FC0DWI5A0hD59YPVqZUoYlFKBF1+s1GOVSFoCgdKGBr/CGWecQUREBB988AF2u51+/foxfPhw1q1bp6UU3LRpEwBnnXWW3wY2BVJU64/HA3fcocSmgjLle8stwbVJ0jrJyID166uS7+fkKI5M+/cH1y6JRCUoopqQkMCkSZM4cOAAGRkZ/Pjjj1ri+vnz57NixQrWr19P37596d69u98GSoLL88/D1q3KtsGgeHTKPomksQwdCmvXKt8lgEOHlBHrX38F1SyJJGA0KvmD3W7ntttu4/333wegW7duHDp0SJvuDQsLY8OGDVxY3Z++hTB06FCEENpoWnJiDhyAv/2tKoRm1iyYOTO4NknaBp9/Dtdco9RgBejRA774QhZkkASPQGlDo8YcJpOJ9957jy+//JL7778fvV5PaGgosbGxjB07lp9++qlFCiooYT9erzfYZrR4hIC77qoS1NNPlxlxJIHj0kth5cqqkKx9++Dcc+FYdJ5E0uwEShtC/bl42LBhDBs2zG8jmpOQkBDN2UpyYl5/HTZuVLZ1OmXfzzKDEokPw4crsc833KDEsB45oqyx/uc/cMUVwbZO0t4IlDa0u9Wx0NBQ3KrXjaRW/vwTJk+u2p80CQYNCpo5kjbMtdfChg1V3uQVFTBiBCxdGly7JO2PQGlDnSPVtWvXsnLlSm16NywsTHvo9XpCQkIwmUw+D4PBgMlkIi0tjYyMDL8NDDQmkwm7upAjqYEQirdvRYWy37OnEqMqkTQVQ4fCd9/BlVcqjksej1L0/OhRJeGIWvFGImlKAqUNdYrqokWL2KjOATaCzz//PCAl4AKJwWDQ4mglNVm8WHEYAcXL9+23q0IgJJKm4vTTYcsWuPxyUBOxPfigsta6aJFMhylpegKlDXWK6rvvvstPP/2Ex+PB7Xbjcrm0hxACt9uN2+3GbrdjtVqx2WxYrVZcLhdms5lzzjnHbwMDjRypnpiDB6tKugFMmaI4j0gkzUFamlJ/9dpr4dtvlWOvvKII68qVEB0dVPMkbZxmGammpqYyYsQIv98kUDidTgx+essYjUbpqFQLXi+MH1817durFzzxRHBtkrQ/4uOVcJvbblOKnYPiMHfxxUoO4YSE4NonabsEShtO6qjk8XiCWm1GCMHy5cvp1q0bRqORPn36/P/2zjy8qSr9498kbdO0adJ9oQXaQoFKRXYQkF1kV1kUWX7qiM4AiguKw2IBR1BkRhbZQXR0FJRVtDAMmwrKrrIVsKVAKW3pkq3Z0+T9/XG5t02TlkoDDen5PE+eNueee+/Jucv3nPec877IyMiocZ8TJ05g6NChSEhIQPfu3bF9+3Zhm0wmg8lkutvFvu/417+Agwe5/8ViYMOGCpdyDMa9JDAQ+PJL57i9J09yHpnqGD+awagWT2lDjaKam5uLiIgITJkyxWXbmTNncO7cuWr3zcnJ8Yjqr169Gs888wwGDRqEnTt3okePHhg2bBh++uknt/k3bdqEbt26wWazYfr06QgNDcWIESOE/HK5HHq+O8YAAPz+OxdUmmfGDODhh+uvPAyGSATMncuZf/mJSufPAx07AocO1WvRGD6Kx7SBamD58uUEgEaPHu2U7nA4SC6XU0hICNntdpf9Tpw4QSKRiF544YWaDn9bTCYTKZVKmjVrllP64MGD6bHHHnO7z4IFC2jJkiXkcDiEsoaGhtI777xDRETz588nAGQymepUNl/BZCJKSyPi5v0SdepEZLXWd6kYjAq++orIz6/iHvXzI1qzpr5LxfA1PKUNNfZUT9xy+tqlyiJFkUgEIkJZWRnUarXLfhaLBURUY0+2Nhw+fBhlZWWYOnWqU/qIESNw4MABt94vZsyYgVdffRWiW83bzMxMaDQawQ+x4tZsh7KysjqVzVf4+98B/jLJZNz6QDbTkuFNPPMMNyM9Kor7Xl7OxfOdNo1bfsNgeAJPaUONolpaWgoASExMdNkWExMDALh586bLNuWtldzuBPfPcPLkSSQkJCA6OtopPT4+HjabDYWFhTXuf+7cOTz++ONo1qwZRo0aBQAIurU+xMj732vAbN8OLF1a8f2f/+TWpTIY3kbPnsCpU0DlwFcffcTNFNZo6q9cDN/BU9pQo6jy9uWQkBCXbXFxcQDci6r/ra5OXb1TOBwOt7N9bxeeh4iwcuVKdOrUCRERETh48CCCg4MBcDO8ADT4ZTW5udwMS57HHwcmTaq/8jAYt6NxY+Cnn4AnnqhIy8jgvH1duFB/5WL4Bp7ShhrViQ9ErtPpXLbFxsYCgNveIl+4uopqdHQ0SkpKXNKLiooQEBCACDfz6+12O8aPH4/XXnsN77zzDn7++Wc0btxY2M6Lq9FoxOuvvw6RSOT2M3fu3DqV3ZspL+dManwLv2lT4NNPmecahvcTHMytWX377Yq0P/7ghPW77+qvXIz7h7lz57q875csWeKkDXWhRlHlzb5ZWVku22rqqUokEgAV4nqntGjRAhqNBjlVohgfOXIEbdu2dXv8//znP9i4cSMyMjIwc+ZM+Pk5L8XlK85gMAiNhobGzJnAL79w/0skwFdfAWFh9VsmBqO2iMXABx9w61hlMi6trIyztsyfz625ZjD+DAaDwUkb6kKNotq2bVsAwPHjx1228T1Vd6LKj8U2bdq0ToXr1q0boqKisG7dOiEtNzcXGzduRO/evd3us337dgwcOBCPPvqo2+2hoaEAAI1Gg7AGqCSffw4sWlTx/R//ALp1q7/yMBh3ypgxwJEjAD/lg4iL9ztkCODGwMVgVItWq3XShrpQo0elVq1aAQB27dqFxMRE2O12BAYGQqFQCCbhHTt2wGQyITAwEHa7HWVlZUKQ17q6KfTz88N7772Hv/71r7h06RJSU1Oxdu1aBAQE4PVbYVTUajVWrlyJadOmITAwECqVCtnZ2Wjbti1UKhWMRiPkcjk++OADjBkzRqg4tVqNN954A2+88Uadyng/8fvv3KxJnmHDWIxUxv3NQw8BJ05w4eN++IFL++9/gXbtuBByzM0moypz5851O7zHW2TrOsG2RlEtKioCwLkHvHbtmts8Fy9exMWLF13SU1JS8NfKb/A75KWXXkKrVq3w7rvvIiMjA2PHjsXMmTOF2cdr1qzB7Nmz0a9fP3Tt2hVvv/02du/ejcjISCgUCsjlchQVFQm9Un7SVUNbUqNWAyNGAPwY/AMPcF5rblnqGYz7lshIzrXh7NnAwoVcWl4eN2P4n/8EXnmFzRdg3B5PaYOIqGYfhL/++ivEYjHi4+MhkUhgNpuh0+mg1WqRmZkJqVQKvV4Pi8UCsViMsLAwdO7cGc2aNRPWit5N7HY7jh8/jodr6QLIarVCKpVi3rx5SE9Pv8ul8w4sFi7oM9+SDwkBjh/n/PsyGL5ERgYXNq5yZ2PQIM7t5q0RKwbDLZ7Shhp7qgDQvvLCsFs0atQIgKtTiPpAIpHUWlABLryPQqGASqW6i6XyHhwO4P/+r0JQAW6mLxNUhi8yZAjw66/AqFHculYA2L0baNOGE1Yvig/C8DI8pQ23dajvi1QeE/Z13nwT+Oabiu/vvw+MHFl/5WEw7jaJiVzouFvTLgAAxcXcHIIpU7iZwgyGOzyhDQ1SVENCQhqEqC5YACxeXPH95Zed1/cxGL5KYCDncWnvXuCWYQ0AsHIlkJYG7NlTf2VjeC+e0IYGKaqRkZEoLi6u72LcVZYudY48M2IEsGQJm7DBaFj07w+cOePshSk3l5tj8OKLgFZbf2VjeB+e0IYGKaoxMTE+Larr1wOvvVbxvX9/zlE+m+nLaIhERADbtgFffOEc5Hz9eqB1a84Hdj2GjGZ4EZ7QhgYpqqGhoXVe4OutLF8OvPRSxfdu3YBvv63wPMNgNEREImD8eM5HcOU5BTducFacoUOBq1frrXgML8ET2tAgRTUmJgZFRUV19k3sTRABc+Zwa/L4VneHDsCuXcCt4AsMRoMnKopzCvHNNxWh5ADuOXngAc79YQOPtdGg8YQ2NEhRjY2Nhd1u95llNTYbF2Hm3Xcr0rp2Bf73P+BWFD4Gg3ELkYjzwHTxIudhjJ9nYDIBM2Zwy82++oqZhBsintCGBimqkZGRAOAT46oFBUCfPsCaNRVpAwcC+/YB4eH1Vy4Gw9sJDwdWr+b8Bz/0UEX6tWvAuHFAjx5cqDlGw8ET2tAgRZV3Wai9z6f+nT/PjZn+/HNF2tixwM6dXIgsBoNxe7p0AU6eBJYt41we8vzyC9CrFxf95vff6698jHuHJ7ShQYpqZaf69yNEwKpVQKdOFZMrJBLO7+kXXwC3YsQzGIxa4ufHzUfIzgamTXN+hnbu5Bz0jx8PXLlSf2Vk3H08oQ0NWlTvx56qTsf1RidP5saAAK5X+u23XMQZcYO8ogyGZ1AqOSf8ly5xPoQr8+WXQMuW3PrW7Oz6KR/j7uIJbWiQr+DAwEAAgIlXpfuEXbs4H6abNlWktW4NHD3K+TxlMBieISmJiz38+++c+ZfHZuPWt7ZsCTz5JDcZkAVF9x08oQ0NUlT5CO9Go7GeS1I78vO5tXRDhnCTKHj++lduLCgtrf7KxmD4Mg89BOzYARw6BDzySEW6w8GlP/YYJ7AffQSUltZfORmewRPa0CBFVS6XAwD0en09l6RmioqAN94AmjfnvL7wREQAGzdyMxdvNawYDMZdpEcP4McfuWhPjz3mvI0fh42L43q133wDGAz1UkxGHfGENtwXokpEyM/Pr/U0ZyJCQUGBEGS9KoGBgfD39/dap/rXrnHRZZKSOIf4lS0Rzz3HeYUZM6beisdgNEhEIm428H//yz2Dr77qvA7cZuMmNT39NOdYYtQo4OuvWVSc+wlPaIPXi+q5c+fQt29fxMfHIzo6Gk899RQKCgqqzX/x4kUMGDAAjRo1QkxMDEaMGIG8vDyXfMHBwTB4UXOSiJvC//TTQHIy8K9/AZUtEO3aAfv3c7FQK3uCYTAY955WrbgAFTduAGvXcstyKmMyAVu3co3fqCjODeLatZwzf4Z3U1dt8GpRLSgoQJ8+fWCxWHDgwAF8//33yMzMxFNPPQVy4+6kpKQEffr0gVarxb59+7B7927k5OTgySefdMkvk8m8Ykz1/HkgPR1o0QLo3p0zHVWe+PDgg9zYzalTQN++9VdOBoPhSnAwNxv46FHgjz+AuXOB1FTnPBYLkJHBzYFo2pSbXPjGG9xzfeNGvRSbUQN11QY/D5bF4yxZsgSBgYHYt28fgm45sI2Li0OHDh1w5MgRdOvWzSn/xx9/DCLC/v37ERISAgBo0qQJWrdujYMHD6JvJVWSSqWwWCz37sfcwmQCDh4Evv+emzl4+bL7fH37cpFmhgxhy2QYjPuBlBTO//acOZx5ePNmLjrO6dPO+TIzuQ8f6zguDujYEWjfnrNItW7NBVr38+q3s+9SV23w6su2a9cuPPfcc4KgAkC7du0QFxeHQ4cOuYjqrl27MGHCBEFQAeCBBx5AUlISDh065CSqEokEdrv9rpafiBsfPX4cOHaMc4f2669cy9UdISGcT9KpU53dpjEYjPuL1FTOApWeDuTkcGOtu3Zxbg+rPv8FBcB333EfHn9/oFmzik9iIhATA4SGcp/oaM77k0LBGt2epq7a4LWiWl5ejnPnzmH27NlO6SKRCHFxcS7jpESE06dP4+WXX3Y5lrv8fn5+dYpEQMQFOC4p4abSFxUBeXmcx5UrV7geaHb27ScpBAUBgwdzYy+DB7MQbQyGr5GczFmdXnuNmyfxww/c59gxbljH3fCdzcY5/L94seZji8XcZCmFgmuUy2RcD1cq5dLk8ooVAiIRUF7O/fXz4/YNCOA+djsXnUejAfR67n+tlvu/vLyiISAWc3nt9ophKrGY+/j5cR9/f+6YgYHch/8/JKSiPDIZZzoPCeHGnMPDuW1yOVfumBhuW31QV23wWlEViUQQiUQQu2mG2e12SNxE3BaLxbXOf7sufvfu3F/+xrHZuI9Ox914Ot2dL/pOTeUEdOhQ4OGHuQfgbqNWq/Hll1/ip59+QlBQEObPn4/4+HiXfCaTCdu2bcOuXbtgs9kwa9YsPMS6zQyGR+Ab0YMHc9/tdk44T50CfvuNMxVfvMj1XmuDwwGo1dzH1wgK4nrlSiX3NyyM+ygUnCjLZJwIx8RU9NqDgrj8sbHc9zvBZ82/EokEkZGRKCkpcUonIty8eRONGzd2SheJRIiOjnbJD8Btfr7izGYzZG67h3MAzK3jr+Buhg4dgM6dOQHt0oUz3dwJx48fx8KFC3Hp0iVYrVbExMRgwIABGD58eI3Cl5OTg65duzotSXryySddRFWv16NLly7IzMwU0tq3b+9xUT1z5gzmzp2L119/HY9UXlHPYDQwJBJuDLV1a+D//q8ivawMyMriLF45OcD160BxMdd7VKm4/0tLfXu5jtHIffLz72z/oCBOWIODK3rFoaFAx45zMW/ePJf8/AQlnxVVAGjdujWOHDmCSZMmCWmXL19GYWEhulSdw14p/+uvvy6kXb9+HVevXnXJz9vN3fV4a0twMNdC4j+NGnFrS/lPSgpn2uDjNd4p165dw9tvv42vv/7aKT0rKwuHDx9Geno6/vKXv2Dt2rVuf8/s2bNRXFyM6OhorF69Gm3btkVSUpJLvqVLlyIzMxMBAQFYtWoVunbtitSqUxlrwZEjR7B06VKsW7fOaXybZ+XKldi+fTssFgsTVQbDDSEh3MSl9u1rzmezcZazsjLuYzZz5lqzmbOmlZVxpluRiBuy8vPjere8+dZm4/LyJuPQUO7cvLk2JIQz50ql3DEcDmfzMcClORzcecvLuWNardykTLOZ+24ycWUxGLg0g4ETTJ2OGzrjzc56PddwKCiofu5JbeFFuSodO7rPz4+j+uyYKgCMHDkSM2fOxNWrV5GYmIjy8nKkp6cjLCwMHTp0cJt/6tSpyM7ORvPmzWG325Geno6QkJA/LarPPw/85S/cDSQScTeWnx/X8lEquc+9iAZz48YN9OjRA3l5eQgODsasWbMwePBgBAUFISsrC3v27MGaNWuwYcMGtGzZEtOnT3fa32azYceOHfDz88PWrVvRo0ePas+1ZcsWAMDq1avx/PPP33GZt2zZgq+//hp9+/bFSy+95LJ9zpw5CAsLw8SJE+/4HAwGg3sHRUX53tp1Ik5gNRruo9VyJm6Viks3mTjBLCvjBFitrhBttZrr3f5ZUW4QovrCCy/g008/xUMPPYRRo0bhzJkzOHnyJNatWyeYbBcsWIDk5GSMGTMGEyZMwCeffIJ27dph9OjRyMzMxLFjx7B8+XKXHpNYLAYRCX+9EYfDgVGjRiEvLw/du3fH119/7WSyTUlJweDBg9GvXz88/vjj2LBhA9566y2IKnWNMzMzYTKZMHTo0BoF1WQy4ezZs0hKSqqToAIQrk114ZPi4uLw/vvv1+kcDAbDdxGJKnrKVUbuagUR1ws2GDgRNhgq5sOYzXPx+edzYTZzPWqbzXl+TF01watFVSaT4ejRo1i6dCkOHDiA1NRUrFmzBu0r2UQWLlyIyMhIjBkzBlKpFIcOHcLy5cvxv//9D82aNcOyZcvQuXNnl2OLRCKvFVOef//73zh69CgaNWqEHTt2CFHpqzJ06FA0atQIly5dwunTp9G2bVth2+VbC2HT0tLgcDiEMWRRFZt0bm4u7HY70tLSQEQwmUwIDAx0O/HLHXq9Hps3b4ZcLseNWyvas7Ky8Omnn8LhcODRRx9FkyZNAEAoR+WlUuvXr8enn36K/fv3IzAwEOfOncNvv/2G4cOHQ6lUwm6349SpU1Cr1ejevbvgo7MqVqsVJ0+ehMlkQuPGjZGSkuLyWxkMhm8jElVYFP/8vnXUBrrP0Wq1ZDKZ/vR+PXv2pF69enm+QB7kkUceIQD0xRdf3Dbv008/TQBo06ZNRES0cuVK6tevHyUnJxMA8vf3J5FIRACoRYsWVFxcTEREO3fupMcee4zS0tIIAPn5+ZFEIiEAFB0dTadPn65VWVesWEEAqv0MHz5cyDtp0iQKDg6mwsJCIa1Tp04EgK5cuUIffPABicViAkCJiYn0008/UatWrYRjpaam0vXr113KsGnTJuH38p8HHniATp06VavfwGAwGHXVBq/uqdYGxR3Om7bb7QgICPBwaTxHYWEhDh8+jODgYIwcOfK2+flen8lkgsPhwKxZs5zMr35+fmjUqBHkcjmaNGkimGgXLlyIn3/+WcgnEokQGxsLhUKByMhItxON3DF69Gjk5OQgPz8fZ86cwfnz55GamorevXtDIpFgxIgRQt4LFy7AYDCguLgYMTExACqCAm/ZsgV///vfERYWhrCwMOTk5KBXr14gIrRt2xYlJSW4cOECFi9ejH/961/CMb/88kuMHz8ecrkckyZNQmhoKE6ePIm9e/fi2WefxdmzZ2v1OxgMRsOmztrgMXm/z+jcuTMNGDCgvotRLWvWrCEANHr06FrlHzZsGAGg7du3ExFRfn4+nT59ml599VUCQBs2bHC7n0qlot9++42WL19OAGjatGkeK/uMGTPcbu/YsaPQK62aJpVKKTk5mXJycujdd98lABQaGkr/+c9/yOFwUEZGBgFwakkajUYKDw8nmUxGFy9eFNIvX75MzZs3J39/f7Lb7XX+XQwGw/epqzbc9z3VO8VisUB6L7wu3CE5OTkA4HaWc1XKy8tx+PBhAJwbR4CbDBQXF4ewsDAAqGYtLoQeYXZ2do35AC7AgdFohMlkgtFohNlsRnx8PJo1a+aUjz+GqXLMukrwvdLKVgZ+vFihUGDPnj1ISkpCREQEAGDmzJkYN24cAKB///7w9/fHlStXhH1//PFHqFQqzJ49Gy1btkRRUREWLlyIFStWwGKxID09vdZjwwwGo2FTV21osKJqtVq9tXb4bwAAHxFJREFU2vzLC1JNIsdz7NgxqNVqPPTQQ2jatKnbPP61XP9TXb6qAQl44uLikF9ldTZfZrPZ7PZYZbdWrFc2LfP7rFy5Es2bNwfAhWAC4DS9PSAgAE2bNkVOTo5wDf/3v/8BAHr06IGpU6di/fr1MJlMSE5OxrvvvouxY8fe/oczGAwG6q4NDVZUbTZbrYWmPuCXzvz666+3zbty5UoAwLBhw1y28TNfrVZrjcfg89lsNrfbu3btinXr1sHhcEAikSAgIAAKhQItWrRwyRt4y9lodaLKl6Vy/ev1egBw6vXyvdeqXrISEhKQnZ2Nq1evokWLFsJs46FDh6K8vBwPPPAA/v73v2PMmDFefY0ZDIb3UVdtaLCiajabhZe/NzJ27FjMmjULGzduxD/+8Q8XN4s8GRkZ+OqrryCTydw6WuDNnrcTVT5fde65ZDJZrZ013M78yzvccDgcwnl5F4qVlw3xk5iuX7/utH9CQgIAIDs7Gy1atBAmabVr1w6zZs3CsGHDXMy9RMSW1jAYjNtSV21osANNJpOpVqbV+iIhIQFjxoyB1WrFwIEDce7cOaftdrsdK1aswJgxYwAA8+bNcyu8f1ZUb5evNvDjEdX1VPntlc+l0WgAAKGhoUJa9C0nyVVFle/F8+nDhw8HALRp0waDBw92ElSHw4FXX30VSUlJdz3UH4PBuP+pqzawnqoXs2TJEpw+fRpnz57Fgw8+iE6dOqFXr15wOBw4cOAAfv/9dwDA888/jzfffNPtMfie5+3MGbXNVxt4sXRUE8aHH6+wWq3CNeDPq9frhbFWvqdadcyWF9Xc3FwAnKimpaXhk08+wc8//4yRI0ciKioKV69exc6dO5GTk4NHHnmETVZiMBi3pa7a0CBFlYhgNBqFiTDeSkREBH755RfMnj0bn3/+OU6cOIETJ04I21u2bImPPvoIgwYNqta0qVKpAKBaD0R/Nl9t4HuE/ISjqvTs2RMKhcKp/vv06YOsrCyUlpYiLi4OANej9ff3d3F3yAcD4HuqEokEe/fuxZQpU7Bz507Mnz9fyKtQKDB58mQsWLCAmX8ZDEaNeEIbGqSoWiwWEJFXm3955HI5lixZgg8//BB79uzBhQsXAHCCNWzYsNv2LPmxyqrLXqrLV50Q/hkeeeQRLFy4EOPHj3e7/dNPP3VJmzdvHoYMGYLWrVs7pbds2dJl8lSvXr0wfvx4PPXUU0JabGwstm7dCq1Wi8OHD8NgMCA+Ph4dO3b06qVTDAbDe/CENoiIvNwB7l1Ap9NBqVRi0aJF1ZpNfYWLFy/i6NGjePbZZ2vsqd28eRPbtm3Dc88951WNDZPJBCJy8hPMYDAYdwNPaEOD7Km6Wyfpq7Rq1QqtWrW6bb6YmBinuLXegjcJPIPB8G08oQ0NcuaGTqcDcOd+gxkMBoPhe3hCGxqkqPKTciov32AwGAxGw8YT2tAgRZWfTcr7lmUwGAwGwxPacN+MqZpMJpw9exZKpRItW7as1T4ajQZ+fn4uy0Tcee9h3Hvmzp3r9n/GvYVdh/qHXQPvwCPa4IFIOXedHTt2UOPGjYXA00OHDnUKcF2Vs2fPUo8ePYT8jz32mFNQ60WLFhEA0mq196L4jGpApWDijPqDXYf6h10D78AT2uD15t+jR49i5MiRGDBgAK5cuYJDhw7h8uXLePHFF93mP3XqFLp27YqAgADs2bMHmzZtwu+//45XXnlFyMM7b/d25w8MBoPBuHd4Qhu83vz7/vvvo0ePHli3bh1EIhESExOxePFiDBw4EJcuXXIxBSsUCixcuBB/+9vfBMftP/74I/bt2yfk0ev1kMlkwnYGg8FgMDyhDV4tqlarFfv378eqVaucHBf069cPIpEIJ0+edBHVlJQUpKSkCN/LysqQkZGBhx9+WEgzGo3MmQCDwWAwnPCENni1+ff69eswGAwuzgv8/PwQEREhxNGsjsuXL6N3797Q6XRIT08X0nU6HVuj6gX4+Xl1m47BYDQwPKENXv1W46OZuIt2crvo7F988QUmT56M5ORkHD58GA888ICwTavV+tQaVavVCpVKhbKyMmg0Gmg0GhgMBhgMBlgsFhiNRuh0Ouj1euj1ephMJlgsFpjNZlitVpjNZpSXl8Nut4OqeK0Ui8WQSCSQSCTw9/dHUFAQgoKCEBgYiMDAQEilUgQHByM4OBgBAQGQSqVQKpVQKpWQyWRQKBQIDw9HWFgY5HK5k8XBZrNBr9cLM+7uJxwOB/R6PVQqFXQ6HUwmE/R6PQwGg/DXbDbDZDLBaDTCaDTCZDLBarUK/1ssFlgsFthsNqd6F4lEEIvFEIvFCAgIEOpXJpNBKpUiICAAAQEBwrXgt8vlcoSEhCAkJAShoaEICwuDQqG4beMlPT0darUaBoPhblfbHUFE0Ov10Gq10Ol0wt/KdWswGITv/D3OXxOj0Qir1epyf4vFYvj5+Qkff39/BAQEOP3P169SqURMTAzCw8MRGBgIhUKB2NhYxMTE1Pgeqi3JycnC83ivsNvtKC0tRWlpKYqLi6HT6YT602q1UKvV0Ov1KCsrg8FggM1mg9VqhdVqFd4XVd/N/H1buW7594dUKhXuUb5ew8LCEBoaiqCgICiVSoSFhSE8PBwREREICAi450Ew9Hp9nbXBa0R10aJFWLt2LcxmM4xGI5544gmsWLECAFBUVOSUt6ysDDqdrlon8XPmzME//vEPzJw5E+np6S43feV4ec8++yyCg4MRFBQEuVwOuVyOiIgIREVFCRdYoVAgJCREEI27caHNZrPTy5gXR7VajZKSEhQWFuLmzZvQaDS4efMmSkpKhHrgvYDcDolEArlcLrycAwMDERAQgMDAQOHmF4vFwu9zOBzCw2O322Gz2YSXmNlshtlsFkShNohEIoSFhSEyMlIQifDwcERFRSE0NBQRERGIjIxEbGys8LAplUqh/j3ZsyUilJeXw2KxQKvVori4GBqNBiaTCaWlpYJYVn3R3Lx5E3l5eSgoKEB5eXmtzyeVSiGTyYQXNX8N+Eg8fL0TkfCycjgcsFqtQgOJF2L+5Va1AVQdkZGRiI+PR3R0NCIiIhAXF4fw8HAolUrExsaif//+woutqKgICoXirtznVqsVOp1OaHioVCqoVCqUlJRApVKhtLQUarUaKpUKRUVFKC4uhlarRWlpqRCa8HaIRCIEBwcjMDBQeHEHBQUhICDA6f4mIqGBU15ejvLycqFeK//PC3NNSKVSKBQKxMfHIyYmBlFRUYiOjhaEODY2FpGRkUJDp/Lzx4cjvHz5cp3qlohgMplQXFyMkpIS6PV64R1SWlqK/Px8FBYWoqCgADdu3BDqvqYYw3xd8iLINzT4hgdfn2KxGEQkPFP8vcvXK//+sFgsgkibTKbb/iaZTIaEhAQkJCQgKioKERERQoMxMjISSqUSQUFBCAkJEd7dcrlcKPOdjItu3boVPXv2/NP7VcZrHOrfvHkTV65cgUQigUwmQ5MmTaBQKJCamoqhQ4di0aJFQt7vv/8ew4YNQ0FBAWJjY52Ok5eXh8aNG+Of//wnpk2b5vZcc+fOxf79++FwOFBQUCC8OGtzoUUikdBTk8lkCAwMFG42/gXJX0wigsPhcLqpLBaLcKNZLBaYTCahFVgTEokE0dHRCA0NRVRUFKKioqBQKISeYGRkJEJCQgQx4l8m/MslJCTkrsWP5V9OVqtVECmtVguTyYSysjKoVCqo1WrodDrhBWowGGA0GoWWcmlp6W3rnxck/sHmGwV8/fPiVPnFWfkB5+ubL1NtXtRSqVSoP6VSiaioKCQkJKBRo0aIjIwUeoMymczpoeZf7DKZDEFBQR6P5UpEQgOUF12DwSBYJFQqlfBSLSwsRF5entAjKSgogNFovO05+IYm/xukUqnQ++AtGJUbAjabTahns9ns1LPhLSY1wQ/rhIaGIjo62qmxxYsU/1INCQkRysWLJ/883o26LisrQ2FhIdRqNcxmM3Q6ndDQ5S1EN27cQHFxsdDorU3Pv7Ilgm9k8aJVua75OuYF32azCdefv6drauTJZDLExsYiLi4OcXFxiIqKQmRkpND7joqKchIpvjF7t2IQ840AlUoFrVYLo9EItVotNALUajVKS0tx/fp15OfnCx2KsrKyWjew+OeRf/dJJBKnOnX3riAiBAQEoH///pg5c+Yd/TavEdXqSE9Px5o1a3D8+HE0bdoUxcXFGDhwIABu+UxVPvvsM0ycOBF6vR4WiwVlZWVwOBxISEi47Q1it9thMBhQUlKCkpISlJaWQqPRQKfToaysTGi5VjbtVX558L0I3iQiEokgEomczB/8i4n/zr8QFAoF5HK50IvhTSH8izw8PNznxyCtVqvwUuIfMN7UV1ZW5mTK483WVqtVqH++7t2ZUv38/ITeIt8QkcvlgimPf4HzvWe+keIJ0543YrVaodVqBWFQq9UwGo2C9aOyKdVsNgtDCXzvg28sAhV17O/vL9Rz1cYmPyzAN/h40x/fMOGtF74USN5qtaKoqAiFhYVCw1Kj0cBoNAoND/59wtevxWIResv8h4ic7mN/f3/4+/sLDebKQshb2UJCQoT7nLdK+Eo8YZPJhJKSEierB98D5t8RfMO+8pAX3yip3Juu+q6QSCTo3r075s2bd8fl83pR1el06NOnDy5duoTevXvj1KlT0Ov12Lt3L7p27Qoiwrhx4/DMM89g2LBhWLduHV566SX4+/s79f7atm2L3377rR5/CYPBYDB8Ha8XVQAoLy/HunXrcOLECTRp0gRTpkxBVFQUAG6yi0KhwOjRo/H5559Dr9djx44dkEqliIiIQHBwMBwOB1QqFYYMGVLPv4TBYDAYvsx9Iaq3w+Fw3NZsVFpaWqOTZKvVipUrVyIjIwNhYWGYNm0aunTp4umiNjhu3ryJ+fPn4/z580hLS8OMGTNcxsF5Vq1ahXPnzkEkEsFsNgPgGk2PPvooxo8ffy+L7ZPodDpMmzYNgwcPxpNPPlltvszMTLz//vvIz89Hnz598PrrrzPvYx7kwoULeOutt7By5Uo0adLEZXtubi4++OAD+Pn5CcMaEokERqMRK1asgFKprIdS+w4OhwNbt27F/v37oVAoMH78eLRp06ba/GazGcuWLcPevXsRGRmJ6dOno127dtXm94kBjKqCajKZMH36dAwbNgzvv/8+pk+fjs6dO2P79u1u9zcYDOjWrRtmz56NxMREaLVadO3aFZ999tk9KL3v8uuvvyIlJQW7d+9Gq1atsGfPHqSmpiIrK8tt/uPHj+Pf//43Lly4gPz8fOTl5UGj0VQrwozak5WVha5du2L9+vUoLCysNt/GjRvRpk0bZGVloUWLFli2bBk6dep02xmwjNrx/fffo0uXLsjIyBAajlURi8VYtWoVDhw4gCtXrqCgoADXrl1DZGSkz8+ruNtoNBoMHDgQY8eORXZ2NrZt24Z27dph165d1ebv0KED5s+fj+TkZNy8eRPt27fH5s2bqz/JHXsN9mLefPNNio6OpmvXrglpb7zxBjVu3JhsNptL/tmzZ1N4eDhdvnxZSJs5cybFxsaS2Wy+J2X2NRwOB7Vr14769+9PRqORiIisVit16NCBJkyY4HafF198kXr16nUPS9lwGDVqFHXu3JlkMhl9/PHHbvOo1WpSKBQ0depUstvtRERUXFxMYWFhtHjx4ntZXJ/E4XBQeHg49e7dmwBQZmam23yFhYUEgPbt23ePS+j7LFmyhFq0aEFnz54lIu6d1KlTJxo4cKDb/K+99hrFxsY6BWSZOnUqJSUlUXl5udt9fE5UHQ4HNW7cmN577z2n9D/++IMA0A8//OCyT0pKCs2ePdspLTc3lwDQf//737taXl/l0qVLBICOHj3qlL5q1SoKCAhwe0M+8cQTNGrUKFq2bBmNGzeOnn76adq7d++9KrJPYzKZyG631yiqmzZtIplMRmq12in9xRdfpE6dOt2LYvo8RqORfv755xpF9ezZswSAvvnmG5o6dSo98cQTNGvWLCopKbnHpfVN+AYjEacXbdq0odGjR7vkczgcFBcXRwsXLnRKz8zMJAB0+PBht8f3CfNvZa5evYrr16+jX79+TunJyckQi8XIyclxSi8oKEBWVpZL/oSEBEilUpf8jNrx008/ISgoCJ07d3ZKT0lJgdVqdetisqCgAFu2bME777wDm80GlUqFRx99tGZTC6NWBAYGCkvCwsLC3Ob58ccf0aFDBxePMikpKew58BAymUwIhF3ddSgoKAAAPPXUUzh69Cjkcjk2bNiAnj17/imHIwz38MOFRIT58+fjzJkzbudsZGdno6CgAH379nVKb968OQBU+0z4nIFeq9UCAMLDw53SeacSVR0MVJdfJBJBLpfXyiEEwxWtVouIiAiXtXF8wHh39VpUVITExET8+OOPwgSO8ePH48MPP8To0aPvfqF9nNLSUgBATEyM2+38NasKew48S2lpKcRisbCCoSq8B7m5c+ciPT0dIpEI2dnZaNmyJXbt2oXhw4ffy+L6JCUlJZg4cSJ27tyJ9957z22d8tpQ9Znw9/eHVCqt9pnwuZ4qXwF8a5CHd/dWtRVeXX6HwwGNRuNTPoLvJRERES51CqDGVvrixYvxww8/OM2IHDRoEM6dO1drl3yM6lGpVACqF9Warhl7DjyHSqVCREREtW70+vfvj40bNwqCCnC9o5SUFJw7d+5eFtUnOX78OB566CGcOXMGBw4cwKxZs9zmq04beHeh1VkafE5Uo6Oj4e/vj+zsbKf0M2fOAAA6dOjglB4eHg6ZTOaSPzMzE3a73SU/o3YkJCRAr9e7zDQ9ffo0EhISEB0d7bLP448/jqZNmzql8R6rmKjWHd5NYEhIiNvtCQkJyM7Odqnr06dPs+fAgxgMhhojocTExGDMmDEuVh4+IAPjziktLcWAAQMEUe3du3e1eWNiYiCRSFxWK5w+fRqAq5bw+JyoSqVS9OvXz2UcbtOmTQgPD3eKtQpwZuHHHnvMbX65XI7WrVvf9TL7Ij169IBcLneqV7vdjm+++QZdu3Z1u09BQYHTC52IsGXLFvTs2dOn3NfVF3ycyOrMVoMGDUJ+fj5++eUXIU2tVmPPnj1O8YgZdSMoKKhGc7rNZnOJ3HT8+HHk5uaiV69ed7t4Ps327dthsVjwxRdfCENR1REUFITevXu71YaoqCgkJSW539FTM6q8iYyMDAJAr732Gh05coRmzpxJAGjevHlCnpycHLJYLEREtG/fPgJAU6ZMoSNHjtCcOXNIJBLRjBkz6usn+ASvv/46hYSE0IoVK+jw4cM0ePBgEolEdOjQISLiZtddunSJHA4HERFFR0fTxIkTqbCwkHJycmjy5MkEgLZs2VKfP8MnOHPmDC1YsEB4Lk6fPk1ERBaLha5cuUJE3PXo1asXNW3alDZv3kx79+6ltLQ0UiqVVFBQUI+l9x12795NEyZMoICAAFqyZAmVlpYSEVFpaSmpVCoiIlq9ejWFh4fT/v37Sa1W0+7du6lx48aUlpbmNHOV8eeZPn06RUdH0zvvvEOTJk2iCRMm0HPPPUe7du0S8mRnZ5PVaiUioh07dhAAmjZtGh05coSmT59OAGjBggXVnsMnRZWIaPPmzRQXF0cASKFQ0Lvvviss49DpdCQWi2nIkCFC/h07dlB8fDwBILlcTunp6ULFMu4Ms9lMc+fOpYCAAAJAzZo1o23btgnb165dSwDowIEDRET03XffUUJCAgEgABQZGUnLli2rr+L7FJMnT6bk5GRKSkqipKQkWrp0KRFxa+7EYjFptVoiIiopKaHnn39euAYPP/wwHTt2rD6L7jOUl5dT+/bthevQrFkzoW6bNWtGSUlJRMQtuxk7diyJRCLhOvTt29dp3T3jzti2bRs1b96c2rdvT3379qXhw4fTgAEDaOzYsUREdPPmTRKJRDR+/Hhhn02bNlFMTIygJfPnz692jSoRkU+4KayO8vJyFBUVCYGFeRwOB958802MGzfOyS5eXX5G3TCZTNBoNIiOjnaanFFaWoq33noLS5cuFcb5LBYLjh49CgDo0qULuw53mXPnzmH9+vX46KOPnEzsOp0OZrMZUVFRPhPdxJvZsGEDRCIRnn/+eSEtJycHly9fRmJiosuwFePu4HA48Morr2DSpElIS0sT0nmTfEREBKRSaY3H8GlRZTAYDAbjXsJmfzAYDAaD4SGYqDIYDAaD4SGYqDIYDAaD4SGYqDIYDAaD4SGYqDIYDAaD4SGYqDIYDAaD4SGYqDIYjBoxGo0wm80eO57JZGJRbxg+i8+FfmMw7kd+/fVXZGRkICEhASEhIXA4HCgvL4efnx+USiWUSiVSU1MhkUiQkZGBUaNGVRvlxJPk5uaiT58+mDhxImbMmOGRYy5cuBBfffUVDh48iPj4eI8ck8HwFpjzBwbDC/jss88wdepUlJWVVZvn5ZdfRt++fTFixAgcP34cnTp1uqtlKi8vR58+fWC1WrF3794aI6v8GTQaDfr27YuwsDDs3buXBUtg+BRMVBkML4GIYDAYoNfrERcXh9WrV+Opp56CVquFTqdDYmIiQkJCkJeXh8aNG9/18nzyySeYOnUqzp8/j8TERI8eOysrCw8++CDWrVuHCRMmePTYDEZ9wpqIDIaXIBKJIJfLERsbC5lMBpvNhrCwMCQmJqJNmzZQKBSw2WyQyWTCPlOmTEF2djZ0Oh02bdqE0tJS2Gw2HDx4EMeOHXM5h81mw/79+7F//35otdoay7N27Vo888wzgqDabDaMGzcOGo0GhYWF2LRpE0wmE4xGI/bs2YPz58+7HCMzMxPz589H27Zt0bNnTyE9JSUFI0eOxLp16+6wthgML+VuRQNgMBh3TuPGjZ1CFfIsWrSI2rRpQ0RctCUAtGbNGmrevDkBoJSUFOrcubMQ3WT9+vXCvqdOnaLk5GTy8/MjiURCMpmMfvjhB7fnLywsJAD0/fffO+0PgDZv3kwREREEgLp160aJiYkEgPz8/Gj//v1ExIWRe+GFFwgARUVFUffu3cnf359sNptwvK1bt5JEIhHCnzEYvgDrqTIYXkhERARUKpVLulqthsPhAABhotLs2bORmJiI5cuXIysrC0qlEmfPnkXPnj3x9ddfA+Cibzz77LPo0qULdDodtFotUlNT8dVXX7k9/2+//QYATlGc+PNNnjwZw4YNw4wZM/DLL7/gkUcewR9//IGEhARs3boVAHDo0CF88skn+PDDD5Gfn49vv/0Wc+bMcZpc1bFjR9jtdpw5c6au1cVgeA1MVBkMLyQsLAwajcYlXavVChOGgoKCEBgYiKZNm2LHjh1ITU0FAGzbtg1paWl4/PHHcfnyZQDAL7/8guzsbHz88cfYvn072rdvj9zcXPztb39ze/7CwkKIxWJER0cLaREREQCAHj16YP369WjatCliY2Px+eefIyUlBQMHDhTOx7Nnzx588MEHMBqNmDVrllMYubi4OABAQUHBnVYTg+F1MFFlMLyQoKAgGI1Gl3Sj0Yjg4GAA3MQmIsKUKVMQHBwMpVIJADAYDACApk2bIjc3FzabDZcuXYJCoUDnzp3xyiuvYNy4ccjKykK7du3cnl8ikUAkEjmJIN2a0zht2jRIJBIolUrhXACQmJgoiGrPnj2xadMmKJVKLF68GCkpKTh06JDTOfhj34ulQQzGvYKJKoPhhQQHB7sVVbFYLJh/jUYjLBYLwsPDAUDoVd64cQMAkJCQgPLycly/fh1EBI1Gg5dffhnXrl1Deno6QkNDkZeXB5vN5nKeiIgI2O12p8lMpaWlAOB0vrKyMmEZUEJCAq5evQq73Q4AePrpp7F161Zcv34dHTt2xLx585zOwR8vMjLyDmuJwfA+mKgyGF6ITCZzOzs3ICAAVqsVAATR5WcD86Kal5cHAIJjhdzcXDzxxBOQSCTIysrClStXkJ2djXXr1uHBBx/EwYMHXc7Dm5IPHDggpFU9X0xMjNP5GjVqhPLychQUFGDixIlYsmQJzp49i7NnzwIALBaL0zkOHDgAkUiEli1b/rnKYTC8GOZRicHwQpo1a+Z2bWjbtm3h58c9tmFhYYiPjxfEVyqVQiaToaSkBAA3ZhkQEIC8vDz07t0b3333HaZOnYpVq1YB4ER35syZePTRR13Ok5SUhC5duuDbb7/FiBEjAAAtWrSAVCoVzhcWFgYAKC4uRmpqKpKSkgBwIpuYmIi33noL5eXlADgB5icx8ezYsQM9e/ZkXpUYvkX9Tj5mMBh1oaCggOx2u/D97bffptOnTwvfd+/eTSUlJU77qNVqunHjhtN+7li6dCnJ5XLKzs4W0vLz84X/rVYrvfTSS05p27dvJ5PJREREGo2Gjh07RmfOnCGr1ep07AsXLpBMJqM1a9b8iV/LYHg/zKMSg8Fwi8ViwYABA3Djxg1kZGR4zEybmZmJIUOGoHnz5ti1axf8/f09clwGwxtgY6oMBsMtUqkU3377Lfr27YuTJ0967LjHjx/HoEGDsG3bNiaoDJ+D9VQZDAaDwfAQrKfKYDAYDIaHYKLKYDAYDIaHYKLKYDAYDIaHYKLKYDAYDIaHYKLKYDAYDIaHYKLKYDAYDIaHYKLKYDAYDIaH+H+mIvlv6vZmg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AutoShape 4" descr="data:image/png;base64,iVBORw0KGgoAAAANSUhEUgAAAdUAAAEcCAYAAACRXi6LAAAABHNCSVQICAgIfAhkiAAAAAlwSFlzAAALEgAACxIB0t1+/AAAIABJREFUeJzsnXd4VGX6v++ZJFPSe4FQBETARUERFMWAXURFxJW1LGAvLAuigIImShVRv2JFsYPKb0EQRBSxsBZEXATEgIIgQkJIMukzmf7+/jickwwJIclMMinvfV1z5Zwz58w8czLzft7yFJ0QQiCRSCQSicRv9ME2QCKRSCSStoIUVYlEIpFIAoQUVYlEIpFIAoQUVYlEIpFIAoQUVYlEIpFIAoQUVYlEIpFIAkSrE9WdO3fy6aef1utcIQQrV65k48aNTWyVRCKRSCStTFTfeecdBg4cyMsvv1yv81999VVGjx5NVlZW0xomkUgkEgmtSFTff/99xo4di8FgwGAwnPT8ffv28cADD9CxY8dmsE4ikUgkklYkqueffz5ff/01w4YNw+1213mux+Nh7NixnHvuuYwePbqZLJRIJBJJe6fViGrnzp3JyMigtLSUyMjIOs9duHAh27ZtY/Hixeh0umayUCKRSCTtnVYjqioWi4WUlJQTPr9z504effRR5syZQ48ePZrRMolEIpG0d0KDbUBDsVgspKam1vpcaWkpf//73+nQoQPnnXce27dvx2KxUFlZSX5+PsnJyc1sbfPgdDopKiqivLyckpISSkpKsFqtWK1WHA4HNpuNsrIyKioqqKiooLKyEofDgd1ux+l0YrfbcbvdeDwejq+voNfrCQkJISQkhLCwMMLDwwkPD8dkMmEymTAajURERBAREYHBYMBoNBITE0NMTAxms5no6Gji4+OJi4sjMjKyzcwceL1eKioqKCoqoqysjMrKSioqKrBardpfu91OZWUlNpsNm81GZWUlTqdT23Y4HDgcDlwul8991+l06PV69Ho9BoNBu79msxmj0aj5Faj/C/X5yMhIoqKiiIqKIjY2lri4OKKjowkNbXU/cx+EEFRUVFBaWkpZWZn2t/q9tVqt2r76HVf/JzabDafTWeP7rdfrCQ0N1R5hYWEYDAafbfX+xsTEkJKSQnx8PCaTiejoaFJTU0lJSamXj0dLxOPxYLFYsFgsFBQUUFZWpt2/0tJSiouLqaiooLy8HKvVisvlwul04nQ6tfbC6/X6vKb6va1+b9X2w2g0at9R9b7GxcURGxtLeHg4MTExxMXFER8fT0JCAgaDoVW2F63u11ZWVkZsbGytz61atYrffvsNgMGDB/s8l5aWxo8//sjZZ58NwCWXXKL9E9UfT2RkJJGRkSQkJJCUlKT9g6Ojo4mKitJEoyn+0Xa73acxVsWxuLiYwsJC8vLyOHr0KCUlJRw9epTCwkLKy8spKyujrKysXu8REhJCZGSk1jibTCYMBgMmk0n78uv1eu3zeb1e7cfj8XhwuVxaI2a327Hb7Zoo1AedTkdcXByJiYmaSMTHx5OUlERsbCwJCQkkJiaSmpqq/dhiYmK0+x9IcRBC4Ha7cTgclJaWUlBQQElJCZWVlVgsFk0sj29ojh49yuHDhzly5MhJ1/arYzQaMZvN2ndN/R8YjUbCwsK0+y6E0Borr9eL0+nUOkiqEKuNW30LTCUmJtKxY0eSk5NJSEggLS2N+Ph4YmJiSE1NJTU1VWvYoqKiiI6ObpLvudPppKysTOt4FBUVUVRURGFhIUVFRVgsFoqLiykqKiI/P5+CggJKS0uxWCw4HI56vYdOpyMiIgKTyaQ13OHh4RgMBp/vtxBC6+C43W7cbrd2X6tvq8JcF0ajkejoaDp27EhKSgpJSUkkJydrQpyamkpiYqLW0an++9PrAzNZKISgsrKSgoICCgsLqaio0NoQi8VCbm4ueXl5HDlyhJycHO3eezyek95LVQTVjoba8VDvp16vRwih/abU7656X9X2w+FwaCJdWVl50s9kNptJT08nPT2dpKQkEhIStA5jYmIiMTEx2ndWbbsjIyM1m0NCQhp9L71eb6Ov17W20m/R0dE888wz3HHHHbU+r/7DXC4XDoeDJ554gu3bt7Ns2TL69OmDTqejtLSUuLg45s2bx6BBgxg9erQ2ejgZOp1OG6mZzWZMJpP2ZVMbSPWfof5zqn+pHA6H9kVzOBxUVlZqvcC6CAkJITk5mdjYWJKSkkhKSiI6OlobCSYmJhIVFaWJkdqYqI1LVFQUJpOp4Te8HqiNk9Pp1ESqtLSUyspKysvLKSoqori4mLKyMq0BtVqt2Gw2raeszijUhSpI6g9b7RSo918Vp+oNZ/UfuHq/VZvq01AbjUbt/sXExJCUlER6ejodOnQgMTFRGw2azWafH7XasJvNZsLDwwPWeKoIIbDb7dooTX2oMxJFRUVao5qXl8fhw4e1EcmRI0ew2WwnfQ+1o6l+BqPRqI0+1BmM6h0Bl8ul3We73e4zslFnTOoiNDSUhIQEYmNjSU5O9ulsqSKlNqpRUVGaXap4qr/HprjX5eXl5OXlUVxcjN1up6ysTOvoqjNEOTk5FBQUaJ1eq9V60teuPhOhdrJU0ap+r9V7rAq+y+XS/v/qd7quTp7ZbCY1NZW0tDTS0tJISkoiMTFRG30nJSX5iJTamQ30vVRROwFFRUWUlpZis9koLi7WOgHFxcVYLBYOHTpEbm6uNqAoLy+vdwdL/T2qbV9ISIjPPT2+rejfvz+PPvooSUlJzJs3j2nTpjXqs7WakaoQAovFQkxMDPv376e0tJSYmJga56nTXyrqtOPpp5+uHYuOjkYIgdVqZejQoRQWFgLKdIjVaqWwsJDCwkIsFgslJSWUlZVRXl6u9VyrT+1VbzzUUYQ6JaJOgVSf/lAbJnVfbRCio6OJjIzURjHqKFptyOPj41vsNN7xYU6dOnWq13Uej8enN+h0OrVGSf2BqVN95eXlPlN56rS10+nU7r9679V+ok6n035AoaGh2mhR7YhERkZqU3lqA66OntVOSkud2tPpdJjNZsxmMwkJCQ2+3ul0UlpaqglDcXExNptNm/2oPpVqt9u1pQR19KF2FkH5noeFhWmzCeoorHpnU10WUDt86tSf2jFRZy+aqhH3B51Op3VgG4LT6SQ/P5+8vDytY1lSUoLNZtM6Hmp7ot5fh8OhjZbVhxBCu8fq1HRYWJjWYa4uhOosmzrjEB8fr81KtKSpVHVwEh4eTnp6eoOurayspLCw0GfWQx0Bq22E2rGvvuSldkqqj6artxUA8fHxmjY0lpbZStfCyy+/zP333w/AvHnz2LhxIz/++CO7d+/mkksuYenSpQwbNqzGdaqgVUdtkI7vOYeEhGg/nm7dujXdh5EAyshEHYns27cPg8FAx44dZWxxM2AwGLQZjzVr1mjTvxMmTAi2aW0Gg8GgTV+ejAMHDmidj8Z0ktoTZrO53h33xr5+fWZyTkSrEdXx48czZMgQbRSoOh2FhYXhcrlOOLU5depUcnNzaxw3mUz1nkaQNB3qFKUkeMycOVPbHj9+fBAtab9U78S3shW5Noe/2tBqRNVsNtO3b98ax3v06EF+fv4Jr0tOTq7V69dgMEhRlUgkEokP/mpDy1vAaCYMBgNOpzPYZkgkEomkBeGvNrSakWqgUaeNJRKJJNhs3LhR88yWBBd/taHdiqrJZMJutwfbDIlE0gQIISguLtZiM/Py8rSYVzV8Q/V6Vj1H1Vhxt9vt44GrotPptJA51fvWYDBo4VSqN7bq/RwVFUV8fLwWBqeGsqgxrdUTc1x88cXBulUNQk3EocYQq3/z8/O1v9U9cYuKirT4atVrX/XcV0ODjg8FUuNfVW9nNVzKbDZr4TERERGat35UVBSJiYlamFtUVBTJycmkpaU1Kl7VX21ot6JqNBrlmmqQyczMDLYJEoL/f1ATB6hxxWosphrC43A4tEa6tLRUC3NTwyeqh8AdOXKE0tJSjhw5gslk0uIyU1NTiY6OJjExkejoaDp37kxycrIWWlW9sa6eWUlt4KvbVt0+NTRGtaV6pqzqMdo///wz69evp7CwkNLSUnJycrBarVqiiMjISOLi4jRhMJvNREREkJKSQmJiomZjWFiYT7yw0WjURF49poaHVI9tVWNa1RApNXxKDZc6PitV9VDCoqIi8vLyKCsrw2KxoNfrtbhWNRRN3e/SpYtma0REBAkJCVrSk+oPs9nsY7MaSqWGulSPyVXvqxqPq9qsJmtR49/37NmDxWKhrKyM/Px8cnNzqaysJCUlhbS0NPbu3ct1113HW2+9Vef30V9taHXJHwLFwIEDiY+Pr3fBc4lE0jSoIqCmZ6yeJlAVETVrjhq/re6bzWYSExNJTEzUskXFxsaSlpaG2WwO8ierG7fbzZEjRygoKMBqtWqZj9REKBUVFeTn52uJJCoqKrQRnzrCqz6idrlcNTIkqSGFqkhXzzaldiSqZ55SE2pUz2YWGxtLamoqMTExxMfHExEREaQ71nDcbreWTerFF1/E6/Xy7rvv1nmNv9rQbkeqck1VImkZqElAjs8j29YJDQ2lU6dOTRpz2d4JDQ2lc+fOdO7cmS1btmhpbOvCX21ot96/7fFHLJG0RIQQLSrbj6RtUlFRcdKyoeC/NrRbUVXzPUokkuDi9XqlqEqanPLycp8UtifCX21ot6IqBVUiaRn4UxFEIqkv9RVVf7Wh3Yrq8cncJRJJcJC/RUlzYLVaCQ8PP+l5/n4f262oer3eFlkRQyJpb7jd7jYvql6vl4KCAg4fPuxXsvbGYLfb+fnnn5v1PYOJx+Nh2bJlNSrNVFRU1Guk6q82tFtVcbvdLbaUmkTSnmirv8Xi4mJ69+5Nnz59MJvNJCcn06lTJyIiIujZsyeZmZnNkir13Xff5eyzzz5psfW2wpYtW7jllltYuXKlz/HKysp61ZT29/vY9r7J9aSt/pAlktaGx+Npk7/FvLw89uzZQ0JCAkOHDqVTp06YTCbKysrIzs7mhRde4J577iEtLa1J7fjrr78QQrTY2sC1sX37dt566y2efvrpBs9iqOEwx6+NWq3Wenn/SlFtJA6HA6PRGGwzJJJ2T1vt4KqfaeLEiTz22GM1nm+uJaiioiItk1FrYcOGDTz33HOMHTuW/v37N+haVVTDwsJ8jtvt9nq1+f5qQ7ud/rXZbK0qM4hE0lax2Wz1ciBpbVTPFFUbDRFUl8tFXl5eo+ywWq0NKnzu8Xj47rvvGvVeJyMvL69eiRXU70NlZWWD30N9/eM7ak6ns14dC3+1odWJqsPhYOHChezfv/+k561du5Y333yT7OzsGs/Xd35dIpE0LfUNdWhtqAkETiaeW7duJT09nd9//107VllZSf/+/bV1wfnz59OrVy9sNhuLFy8mNTWVU045hS+++MLntSorK3nttde44ooruOSSS3j66acpLS0lMTHR57yioiIWLFjAxRdfzPDhw3n55Zc1MVq3bh0XXHAB2dnZbNq0iYEDB3L11VeTl5fHG2+8wSWXXMLll1/Onj17anyWLVu2cMMNN3DBBRcwZswYPvroI20a1u12061bN5588kkOHjzIiBEjiIiI4JZbbtES2N9444307t2bZ555BoDx48fTpUsXRowY4fM+P/zwA+PGjePCCy/k9ttvZ9u2bdpzJxqpOp3Oeo1A/dYG0YrIzc0VgwcPFoD49NNPT3je1q1bRdeuXUVISIiIiooSgJg+fbrPOeHh4eKBBx5oapMlEslJ+Oabb8TgwYNPep7NJoTH0wwGBYjs7GwBiDPPPFP069dPmM1mERoaKuLi4kS/fv1ETk6OEEKIhQsXCkBs2bJFu3bXrl0CEPPmzRNCCPHII48IQIwaNUp7zbi4OHHKKacIr9crhBCitLRUnHnmmQIQvXv31rYBMXToUO21f/zxR5GQkCAAMXjwYHHWWWcJQEyZMkUIIcSCBQsEIBYvXiwMBoOIjo4WgOjYsaMARHx8vAB83lsIIZ577jkBiM6dO4uLL75YpKamCkB89NFHQgghPB6PAMSQIUNEfHy8iIqKEgMGDBCAeOONN4QQQkyfPl307dtXs69Tp07i3HPPFTfffLMQQgiv1ysmTpwoABEXFyeGDx8uYmNjhV6vFwcOHBBCCPHhhx8KQKxZs8bn/3HqqaeKPXv2nPT/5q82tKqR6jXXXMOBAweAmkN7lcrKSoYOHUq/fv3Izc2luLiYmTNn8uSTT/LXX38BygJ2W51ykkhaG/UdGcTGQkgIGI2QkAA9esCZZ8LgwXDZZXD99TBhAsyYAf/3f7BkCaxcCevWwcaNsHkz7NgBv/0Ghw7BkSNgsUBFBbhc4PVCIHPCqCXNduzYwaFDhxg0aBDDhg2jW7duPtVkcnNzAejcubN2bXFxMYDmWKO2dx9++CGzZ89m+/bt3HvvvRw4cIDCwkJAGc3u2bOHb7/9luzsbLZv385nn32GTqcjNjYWUNYVR44cidfrZfPmzXz33Xe89957AKSmpgJohQimTJnCwIED2b9/PyaTifz8fObNm0dubi7jxo3jwIED5OTkAHDo0CEeeughRo0axd69e9m4cSOffvopkZGR2lSyWjDhm2++ITo6ml9++YWvv/4ak8nEli1bAJg3bx47d+7kxRdfBODVV19l8+bNLF26FIClS5eyaNEi/v73v3Pw4EHWrVvHmDFjADSHrxPNEFRWVp60yEIgtKFVeQe89tprhIeHc9ppp9WowadiNpvZsmULffr00b60Z599NkIIbVpALevT0qtYSCTtgfLycqKjo+s8x+sFNfrE6YSiIuXRVHi94G/mRLW9yczMJDMz84Rrq2p7FBMTox1TQ21UUVVjWzMyMnjkkUcASE9PB8BisZCYmMgHH3zAuHHjOP/887XXueyyy+jZs6fWaVm5ciW5ubksWbKEc889F4CCggIAkpOTAbT11y5durB27VpiY2OJi4vj/PPPZ/r06QAMHz6ct956iwMHDpCens6aNWvweDy8+OKLHD16lPnz5/Pqq6+SkJDAHXfcoX1OVfCWLFlCly5dAIiPj8disfjcE7VtPr6u6aJFi0hLS2PJkiXakkF+fj4xMTHa1K5634/vqNUn928gtKFVjVT79euniWldP8LTTz9d+wKXl5cze/ZsevbsSbdu3QAoKys76WtIJJLmwWKxnNSRxuFQRqjNRSBSEattVXx8fJ25jdVRUXUHHnFsyKw61qgj16lTp2qvpQqAOFaQ/cCBA/Tr16/G63s8Hk3MNm7cCMDo0aO151XxUUVJXYucN2+eNsKNioryEbhTTjkFQPNt+eabb+jWrRszZ86ke/fuvP3220yePJldu3Zx6qmn+nyG/v37+xRlt9vtNRLY1yaqJSUl/PTTT1xxxRU+a/Amk8lnrVR1bjpeVOszUg2ENrSqkSqg9WhSUlJOeu6OHTsYM2YMeXl5bNiwwUdogTbpHCGRtDYqKipO6m1pNoPdrowgHQ4oL4eSErDZlOnbigooLYW8POVvQYFyrKREuc7pVPYrK5XrrVZlytfpVB4OBxxXitRvVFE9WbiQ2qEoLS3VGvPqRbtBcSzS6/VceumlNa53uVyaCNdWXFun02kjX6fTSUhIiE/bp76/Wou16NgUQFJSknZOcnIyR44c0fbVUfLevXsB5X+4d+9eLBYLM2bMYMKECTU6SqqoDh8+vNbPUJ3aRFX9DKrQqyQmJvrUkVVH9cc7JdUnc1cgtKFNiqoQghdffJEpU6YwePBg1q9fT9euXbXn1Zsu11QlkuBT35JcAHq9IrBmMxybrQw4gVpXVUX1ZA25upb6559/arVV1QGAKqo2m42kpCQfj9b4+HgADh8+TN++fTnjjDN49dVXufPOO7W2LS8vj+LiYi2bUu/evfF4POzatYszzjgDqFpLVf1V1Da2usdwSkoK33zzjbafnJxMaGgoBw8eBOCMM85g48aNbNmyhR49evjcg5kzZzJmzBhNONX3U0lISODw4cM+x1RRrR5Soxai37Fjh8+5aWlpFBYWal7kJxJVIcRJPbEDoQ2tavoXlJ5EaGhonT3b5557jokTJzJ37ly++OILH0EFZRoBIC4ujjlz5qDT6Wo8srKymvBTSCQSlfpM/zYngapCp46eTiaqanKDqVOn8vjjj/Ovf/2LyZMnA1WiajKZaqQ0VAV4//796HQ6pk6dSnZ2NmeffTbz58/niSeeoH///hQWFmrOUGpoyu23384nn3zC2rVrGTlyJKA4QVWn+ugxOTmZ/Px87ZheryctLU1z/rz33nsJDQ3lwgsvZNasWbz33nssWLCAgQMHsmDBAoqKijShPH5U2qlTpxohkuq9q+47o9frGTFiBF9++SWPPfYYmzZt4vnnn+epp55CCMHq1auBqtH68dO/arKNrKysWtv8zMxMH21oLK1OVMPCwvB6vScsIuv1ennmmWe47777mDJlSq09EzWIOiUlhfz8/Ca1VyKR1E1ZWVmb9m842fRvr169mDFjBlu3biUrK4sXXnhBa9/U6c8uXbrUaMt69uwJVK0D3nzzzbz++us4HA4efvhhMjMzSU9P56677tJGXv369WPRokX8+eefXHXVVVxzzTWUlZVx6623sm3bNvbt20dGRgaAT65g9f+jTuEC9OjRQxPrTp068eWXX9KrVy8ef/xxbr75ZqZNm0Z4eDhr1qzhoosuokOHDoSEhNRYXz7ttNMoLy/3adPV6Wz1M6o89dRTXHnllcyePZuhQ4cyffp0/vGPf9C5c2eWL18OKIIYHh7uM32tUtdINS0tzUcbGk2jg3GCQGFhoXjppZcEID7//HNhs9lqnJOXlycAMXv2bPHBBx+IxYsXi0WLFol169ZpMVWLFi0SgMjPzxc33HCDFstV/ZGZmdnMn04iaZ9cddVVWixjW6K4uFjce++94uDBg/U6v6ioSPz666/CYrEIr9crli1bJiwWixBCiMrKSpGXl1fjmvXr12vnqHg8HrF//36f86vHkwohhMPhENu2bRN//PGH9vzXX38tvF6v8Hq9WsynyoYNG8Tw4cOFw+HQjm3btk2sX7++hk0lJSVi7969oqysrMZzhw8fFi6Xy+dYXl6e+OKLL3yOeb1e8d///reG3So5OTli69atory8XAih5DD4/ffftc9fWFhY4xpV7jIzM2tt81euXOmjDY2lVYlq7969fW6CGjB80003iS5dugghhCgvLxeRkZECEAaDQcTFxYkOHToInU6nBVfPmjVLAMLpdAbro0gkkmMMGTJEfP3118E2Q9LGAYTnJNlDAqENrcpR6X//+x8VFRUIIdDpdNpCeq9evTSPtcjISPLz83E4HMTExPh4/KoeXUVFRYSHh9dIYyWRSJqfI0eO+DfdJpHUA71ej8fjqXMKOBDa0KpE1Ww21xpn9Oijj570vOou0keOHGnycksSieTkCCE4dOiQTzYhiaQpMBgMOJ3OOgUzENrQ6hyVAoHFYql1EVsikTQvpaWlGAwGGd4maXLMZnONDE3HEwhtaJeimp+f36Jc+CWS9kphYWGNCioSSVOgjlTrIhDa0C5FNScnR8sIIpFIgkdZWZlPzluJpKmIiIjwCROqjUBoQ7sTVbfbTWFhYY2sHhKJpPkpKyuT6UIlzYLRaKw1jaNKoLSh3YmqGih9fP5IiUTS/MjpX0lzYTKZ6hTVQGlDuxNVNSOIFFWJJPgUFRVpOWwlkqYkPDxcy+1bG4HShlYVUhMI1NyO8ocskQQfp9NZI/F5a0IIQXl5OWVlZdojLy9P2y4qKqK8vByr1UplZSUOh4Py8nLtWHl5OU6nE7vd7vO3erm26uj1ekJDQwkJCcFoNBIREaGFEBoMBsxmM1FRURiNRoxGI2azmfj4eMLDw4mMjCQ2Npb4+HhiY2OJjo4mKSmJmJgY7TXqKlHX0hBCYLFYOHz4MPn5+ZSUlFBUVERlZaV2b61WKxUVFdjtdr777jsuvPBCLQXi8QRKG9qdqKqlfepbFUMikTQdsbGxvPTSSyxZsoTIyEhNACIiIoiKiiIqKorU1FRiYmJISkoiMjKSuLg4rYamKiomk0kL2jcYDJqoVM81K4TA7Xbj9Xpxu91UVlbicrnweDy4XC7sdjs2m42KigrKysqwWq3YbDZsNptWBaWgoACLxUJOTg4Wi4Xi4mJ0Oh3R0dHExsYSFRVFSkoKMTExREdHEx8fT1JSEl26dNHsVD9XREQEkZGRmhgeb7der9cSFQghtJznHo8Hj8eD3W7XxNput+NwOLDb7ZSXl2viXFlZicViwWazYbFY2LdvH8XFxZSWllJaWkp+fj5lZWXYbDbcbjdJSUnExsaSmJhIbGwsaWlpJCYmEhMTQ3x8PFFRUURHR2u2q/YaDAZMJhOhoaEYDAYMBgOhoaFasnr1M6j/A/V+W61WSkpKKC4u1u5/YWEhFosFq9WK1WolLy+PiooKiouLsdlsWK1WysrKKC4uJjw8nI4dO5Kamqp1GMLDwwkPDyc2Npb09HQiIiIIDw/nmmuuqZFkvzqB0oZ2K6ptOYG3RNJauOWWW7jppptwOBw+DWdFRYUmbkeOHKG0tJQ//vgDq9WqNcBOp1MTPofDgdVqxeVy4XQ6cTqdOBwOnzqboFSMCQkJITQ0FLPZTGhoqPYwm83aiC4mJkZrnM1mMwkJCXTo0IEzzzxT205MTCQuLq5ZHK10Op1mu5q8ICIiIqChgS6Xi4KCAoqLiyksLKSkpIQjR45QWFhIYWEhe/fupaKigpKSEm0E6HA4tPtdWVmJ2+3G6XTicrlwu901RoXq5wgLC9PutyqGaicpISGBxMREIiIiiIuLY8CAAURFRREbG6uJubofyPjmQGlDuxNV1aX6ZEWRJRJJ86DX67XpR5mUJXiEhYXRoUMHOnToEGxTgkKgtKHdOSpZrVZAiqpEIpFIqgiUNkhRlUgkEkm7R4pqI1FdqmWuUYlEIpGoBEob2qWo6nS6Or3AJBKJRNK+CJQ2tDtRdTqdGAyGVhWPJZFIJJKmJVDa0OpE9aOPPmLBggV1nuNyuVi8eDHjxo3j8ccf1zJlACetpyeRSCSS9kegtKFOUbU1QukvAAAgAElEQVTZbGzevJnt27fzxx9/UFxcXGuWj+MRQuByufw2rjper5eZM2cycuRIPvvssxOeZ7FYOPvss3nggQcoLCxkyZIl9OjRg19//RUAh8PRqjO4SCQSiSTwBEob6oxTnTZtGi+88ILPsZCQEBISErRUV2pqK4fDgcPhoLi4mMOHDxMaGsrevXv9rqKusnz5chYuXMgpp5xS5/B8ypQplJWV8euvv9K1a1fsdjtXXHEF06ZN4+OPP6ayshKz2RwQmyQSiUTSNgiUNtQpqvfccw+hoaHk5+dTWFiopY0qKChgz549db5wRkZGQPPrjho1ioyMDKZNm0ZOTk6t59jtdpYvX84LL7xA165dAaUywcSJE7n++uvxer1YrVYZTiORSCQSHwKlDXWK6umnn86zzz5b4/iIESPIyclh7ty5TJw4UUsFFhoayosvvsjUqVMpLy/HYDD4baCK0WikQ4cOFBcXn7CKwJYtW7Db7Vx11VU1Pgco09JSVCUSiURyPIHShgY7Ku3du5d169aRkZHBww8/TEREBNHR0URHRxMeHs6DDz7I4MGD2bx5M7t27fLbwOOxWCykpKTU+lxBQQFAjVRnMTExgJJ3UvXwkkhOhBDgdgfbColE0pwEShsaLKq5ubkA9O3bt9bndTodw4YNAyA7O9sP02qnLlGNi4sDqorNqpSWlmq2eb1erfJDWFiYVkXh+EdWVlbAbZe0TH7/HebOhUsugeRk0OshLAzCw+HUU+Gaa+DRR2HlSjj2VZJIJK2UrKysGu29WmpP1QZ/aHBCfdXxaN++fSc85/Dhw0DTpAKsqKg4YRUB1baDBw9qAguKuOv1+hqiWh9PZknb5b//hQULYN262p+vrIR9+5TH2rXKsdBQyMiAf/4TRo0CWUFQImn9hISEBExUG/wKPXv2ZPDgwWzYsIEdO3bUeD47O5vly5cTHR2tjVgDiclkOmG4Tq9evUhPT2f16tU+x1etWuWzripFtX1z5IgiiBkZJxbUE/223G744gsYO1YZ1d52G+zc2XS2SiSS5qG6NvhDo15h9uzZ6PV6LrjgAiZOnMjq1avZuHEj8+fPZ/DgwdjtdiZOnBjQkarT6WTDhg3o9Xq2bNnCDz/8oD2n5mzU6/XccccdPP300yxdupScnBwyMzN59913ufvuu7Xzjy+aW9tDTv+2Tf7zH+jdG1atqjqm08HVV8O778Iff4DHo4hnaakimG+/DQ89BGed5ftalZXw5ptw5pkwYoQUV4mkNZCVlVWjvVcJSKY90Ug2btwo+vTpIwCfh9FoFA899JBwu92NfelaWbp0qTAYDCIkJESEhISI/v37CyGE2LVrl9DpdGLJkiVCCCHsdruYOnWqCAkJEYAwm81i5syZwuPxCCGEyMjIEBdeeGFAbZO0fNxuIR5+WAjFDanqMXasENnZ9X+dQ4eEmDdPiNNPr/laIMQNNwixf3+TfQyJRNJEBEobdEIcV5q9gfz66698+eWXlJWV0aFDB0aOHOmzntnUlJWVce211/LSSy/Ru3dv7Xhubi5//fUXp556KgkJCdrxYcOG4Xa7+eabb5rNRklwcbngllvg//2/qmPdusGSJdDYFQoh4Icf4JlnFAem6r+iiAiYNw/uuw9CQvyzXSKRNA+B0ga/RbW1cdlll1FWVuYzfSxpuzgccMMNVY5GAFdeCe+9BycId24wv/yieAd/9JHv8fPOU97nWB4SiUTSggmUNrS6hPr+YjQacTgcwTZD0gy43TBmjK+gTpig7AdKUAH69oXVq2HzZmW9VmXzZujXDz74IHDvJZFImoZAaUOdITUPPPAAr732Gnq9ntDQUMLCwrSHXq8nJCQEk8mEyWTCaDRiMpkwGAyYTCY6dOjA7NmzTxj+EiykqLYPhID771fETmXaNGVatqmq/p17Lvz8s/Iec+ZUOTv94x+wYQO89BLIMr4SScukWUTV5XLhdDrxeDxaKsKGcPXVV3PppZc22rimwGw2U1lZGWwzJE3M3Lnw6qtV+1OmNK2gqhiNkJUFV1wBN90EBw4ox998E379VVl/TU9vWhskEknDCZQ21HtNVQiB2+3G5XLhcrm0fbfbjd1ux2q1YrPZsNlsOJ1OzGYz559/fosrBn733XezevVqjh49GmxTJE3EunVKiIvKLbcoYTEBCEFrEGVlymh56dKqY8nJsGIFDBnSvLZIJJK6CZQ21Dujkk6n06Z+WzMGgwGn0xlsMyRNxIEDcOutVfsXXQSvv978ggoQHQ3vvAMDB8LkyUr8a36+kg7xnXfgxhub3yaJRFI7gdKGgDc18+fP5/333w/0ywYMOf3bdrHZlExJxcXKfno6LF8OwayfoNPBv/6lZGFS6zw4nYoD1fz5vqE4EokkeARKGxolqm63m1deeYWJEyfy+++/a8eFELz++uvcdNNNfNBCXR7Dw8NxOBwyRWEbZMoU2L5d2Q4LU7InJSYG1yaVjAz48Uc47bSqYw8/DPfco4xgJRJJcAmUNjRKVO+8807uvfdenn/+eQYMGMDevXsBZYp448aNmEwmZs2a5ZdhTUV4eDhQldpQ0jb4+GN45ZWq/UWLFG/clkTXrvD994rAqrz6qjJqlQ7pEklwCZQ2NFhUi4uLWbZsGenp6bzyyiuUl5czdepU7fkuXbpwzTXXkJ2dzZ49e/wyrikwm80Acgq4DZGfryS2Vxk1Cqqlem5RxMcr4TW33FJ1bMUKJfew1Ro8uySS9k6gtKHBovrbb7/hcrm4+uqrueuuu7jgggtYvXo1O6tlEz/nnHO0c1sapmOBgna7PciWSAKBEEo6wGP16UlLg8WLmz50xh8MBsUb+d//rjr2+edKGE5FRfDskkjaM4HShgaLqvVYdzoxMRGdTsfcuXMBxUFJRQ2jaYnCpVbOscphQZtgzRol9lPljTdazjpqXej18Oyz8MQTVce+/RauukqOWCWSYBAobWiwqPbp04ewsDBWrVqFx+NhyJAhDBkyhOXLl2uFy9XciWoN05ZE5LGq0lJUWz82m+9o7/bbldFea0GnU3IGP/NM1bH//heGD1cyMUkkkuYjUNrQYFFNS0vjnnvuYdeuXVx33XX89ddfPPzww3i9Xp566ik2bdrEhx9+SPfu3VukqKq9kQo5z9bqmTcPDh5UthMSYMGC4NrTWCZPhoULq/b/+18lvraoKHg2SSTtjUBpQ6O8f5944gkyMjJYu3Yt3bp1Y968eYSFhfHWW29xxRVXIIRg4cKFLS6bElT1RqSotm7++MNXROfPV5yAWitTpvgK67Ztyqi7vDx4Nkkk7YlAaUOjRDU2NpYvvviCd955hxEjRrBt2zYtT/CQIUPYuHEjI0eO9MuwpkJ6/7YNJk9WkiiAkrGouvdva2XKFN98xVu3KmusZWXBs0kiaS8EShvqnabweEJCQrj11lu59dZb8Xg8lJaWYjabNcMCye7du5k/fz5Hjx7l4osvZsKECXW+T0FBAe+//z4FBQUMGTKEyy67THtOrZpTJluqVsuXX1aVc9Pp4IUXgpOGsCm4804lGcS99yr733yjCOunnyrFzyUSSdMQKG0ISFMUEhJCfHx8kwjq+++/T9++fdmzZw/p6enMmzeP884774QBuj///DO9evXitdde46effuK6667jzTff1J6PPzZHWKzmspO0KoSAGTOq9seNg2MRXG2Ge+6Bp5+u2v/2Wxg5ElqgM71E0mYIlDacVFRXrlxJnz592Lp1q3Zsx44dfPzxx3z11Vds27aNvXv3cvDgQfbv38/u3bvZuXMnRQHwsigqKuLuu+9mwoQJbN68mSVLlpCdnc3+/ft5++23a73m0UcfZciQIezcuZP169ezcOFC7r33Xi31VGRkJKGhoRQWFvptn6T5+ewzOOZcjsEAjz8eXHuaigce8PUK3rhRKSUnUxpKJE1DoLThpNO/K1asYPfu3axZs4ZzzjkHm83GgAEDcLvddV7XpUsX/vzzT7+MW79+PV6vlyeeeAL9sfm91NRURo0axbJly7hXnSOrxq+//sq4ceM0J6mkpCQcDgdWq5WoqCj0ej1paWnk5ub6ZZuk+RECHnusav+OO6BTp+DZ09RMnqzErD76qLK/apUSNvTmmy07uYVE0hoJlDacVFSfeuopBg0axG3HPEHMZjNz5sxh9+7d2Gw2SkpKKCsrw+VyERISgsFgICwsjPPPP98vwwA2bdrEOeeco811q/Ts2ZMNGzbUes3VV1/Nk08+SWJiIkajkaysLC6//HLNswsgPT2dw4cP+22fpHnZsEFx3gGlGHj1aeC2ysyZUFJSNR389ttKtZsFC6SwSiSBJhDacFJRTU9PZ9KkSdq+TqfzyfXblJSUlJCQkFDjeGRk5AkDdGfMmMGyZcuYMGECoCRJnjlzpk94T0pKCn/88UfTGC1pEmobpXboEDx7mpMFCxRhff11ZX/hQoiMhMzM4NolkbQ1AqENLdpnMiEhgZKSkhrHS0pKiIuLq/Wa6dOnYzKZWLt2Lb/++itDhgzhkksu4ZdfftHOiYmJofRYyppu3bqh0+lqPLKysprkM0kax6efKqXTQBmlPvxwcO1pTvR6pQJP9Si1rCzf8BuJRFI/srKyam3zDx486KMNjaVOUT148CDvvfdejeO5ubnN4j2bnp7Ovn37EMdVct6xYwdnnXVWrXa98847LFmyhBEjRtCnTx9WrVqF2Wxm2bJl2nmRkZGUH4uqrz4tLGm5HEsxDcBdd0HHjsGzJRiEhsIHH8Dll1cdu+8+JRG/RCLxn/Lych9taCx1iupjjz3GzTffrNVLBaUQ+ZAhQ/j73//u1xvXhyuvvJKDBw/yv//9TztWVFTE559/znnnnVfj/MOHD+P1ejn11FO1Y2azmcTERCwWi3YsPDxcC8lRa+hJWi6bNythJaAUH2+m1YcWh9GolIk7+2xl3+NRytz99FNw7ZJI2gJWq9VHGxpLnaLqOFY5edu2bT7H9u/fT05Ojl9vXB/69+/Peeedx5gxY1izZg1fffUVGRkZ6PV6xo4dC4DL5dK8tU477TSio6OZO3cupaWluFwuPvjgA/bt28fl1br40dHROBwOnE4nP/zwA0KIGg85/dtyeOqpqu1bboH09ODZEmwiI5XEF+pIvaJCqcX611/BtUsiaS1kZWXV2uYPGjTIRxsaS52ietFFFwFwzz338NlnnwFgNBrR6/XNkjtXp9OxevVqBg0axLXXXstFF11EREQEGzZsIDk5GYAbbriBTp06UVJSQkxMDEuWLGHdunXExsZiMpkYN24cDz30EKNGjdJeV/Um9neYL2l6fvtNCSVReeCB4NnSUkhLU6Z9VbeCvDy45hpZi1Ui8ZdAaEOd3r9jxozhiSeeICcnh+HDh3PhhRdy+umnExISQn5+Ps8//zxms5mwsDBcLpem8GFhYURERNCjRw/OP/98Lca0MSQnJ7Ns2TIWLVqEw+EgLS3Nx5P30UcfpUOHDsTExACKyF5zzTXs27cPh8NBjx49aoTkqJkzCgsLa/UulrQcnn22avuqq+BvfwueLS2J3r2Vzsall4LLBTt2wI03KvVlQ0KCbZ1E0joJiDaIk5CTkyPuuusukZCQIIAGP1599dWTvUWz88knnwhAfP/998E2RVIH+flCmExCKAE1Qnz1VbAtanm8/nrV/QEhpk4NtkUSSeslENpw0jjVDh06sHjxYl555RX279/P/v37mTBhAr///jvTp08nMTERULJRqA+Hw0FRURFHjx5l2LBhjVP7JkRWqmkdLF5cle/2rLMgIyO49rREbrsN9u5VSt+BEtN69tnQDH6EEkmbIxDaUO8qNTqdju7du9O9e3e6dOnC77//zo033ki/fv0a/ebBIjY2FqDWGFhJy8BuV6rPqEyeLDMInYg5c+CXX2DdOmX/ttvg9NOVh0QiqT+B0IZGLXbefPPNpKenk5aW1ug3DiZJSUmAUiJO0jJZuhSOHlW2O3ZU1gsltaPXK/dLjSSzWpVQGz9j2CWSdkcgtKFRojp27FgOHTpESkpKo984mKhOTbKmasuleragSZOU+FTJiYmNhQ8/BDXs+vffleT7x+VNkUgkdRAIbWjRaQqbCqPRCIBdFqhskezYUZU432CA8eODa09r4W9/q8oPDLByJTz5ZPDskUhaG4HQhnYpqqGhoRiNxmaJtZU0nHfeqdq+/nqQUU/1Z8wY+Ne/qvZnzIAvvwyePRJJayIQ2tAuRVWn0xEfHx+QQuqSwOL1wvLlVfv//GfwbGmtPP00DBmibHu9itAeOhRcmySS1kAgtKFdiipAVFSUXFNtgXz7LagZMBMS4OKLg2tPayQsTEm+r7o8FBTA6NHgR+Y1iaTd4K82tFtRNZvNMk61BbJkSdX26NHSQamxdOgA/+//VWVX+vFHeOih4NokkbQG/NWGdiuqRqNRKxggaRlYLPCf/1Tt33FH8GxpC1x4oZIMQmXRoqpYVolEUjv+akOjRNXhcPDVV1/h9XprPFdRUcFzzz3X4pPVh4aG4na7g22GpBpvvOGbQWnAgODa0xaYPBmuvbZq/7bbID8/ePZIJC0df7WhUaJ65513ctFFF7Fx48Yaz23atIlJkyZx2223Ndqo5kCv19faKZAEB68XXnmlav/++4NnS1tCp1Om1NU8Lfn5ygyAjF+VSGrHX21osKgeOnSId999lzPOOIOhQ4fWeP7yyy+nV69erFixgv379zfasKZGr9cjZMvSYvjyS1C/LjEx8I9/BNeetkRiIrz1VtX+2rW+8awSiaQKf7WhwaL61VdfAXDTTTdhMBhqPB8aGsrdd98NwLoWvICjk4lkWxRvvFG1/c9/wrG81pIAcdllvvGrkyfDwYPBs0ciaan4qw0NFlXV1TisDrdMtXJNS86tK0epLQeLBVavrtq//fbg2dKWmT8fTjtN2a6okGkMJZLa8FcbGiyql19+OWazmVmzZrFjx45az9m8eTMAZ5xxhl/GqezcuZORI0fSt29fbr/9dv7666+TXuN0Orn99tt5tXoS2Wp4vV45Wm0hvPEGqB7s/ftDgL42kuMID4e331YS8AN88YXvOrZEIvFfGxosqqeeeirPPvssJSUlDBw4kMmTJ2trp0IIVq1axWuvvUZsbCwjRoxotGEqq1evpn///hQXF3P99dfzv//9j379+vHnn3+e8BqPx8PNN9/MihUrGDRoUK3neL1e9Pp2G1HUYhDCNzb1X/+SJd6akkGDfONVH3wQDhwInj0SSUvDb21obHXzDz74QCQnJwtAACI1NVWkpaUJQISEhIgVK1Y0unK6it1uFykpKeLOO+8UXq9XCCGE0+kUvXv3Fvfdd98Jr5s0aZKIjY0VP/744wnPOeecc8Tll1/ut40S//j+eyEUaRUiKkoIqzXYFrV9KiuF6NOn6r4PGyaExxNsqySSloG/2tBoOb7xxhvZt28fb7zxBldddRU6nQ69Xs/YsWPZunUr119/feOV/hjfffcdBQUFPPbYY9pwPCwsjFtuuYUVK1bUes1ff/3FSy+9xEcffcQ555xzwtd2Op21OlpJmpeXXqravuGGqtJlkqbDZII336yaBv7qK3j55eDaJJG0FPzVBr/mP6Oiohg/fjwff/wxubm5HD58mLfeeov+/fv787Ia3377Ld26dSM9Pd3neLdu3cjPz8dms9W45plnnqFHjx6sWrWKK6+8koceeoh9+/bVOM/lctXpbCVpeo4e9U2ef++9wbOlvTFwIEydWrU/bZqcBpZIwH9taNGLilarlejo6BrHzcfiLZzHZQh3Op289tprZGdns23bNkJCQliyZAkDBgzg0HFlOuRINfi8+y64XMr2eefJDErNTVYW9OmjbFutcOed0htYImnykeqaNWvo168f27Zt0479+uuvfPbZZ3z77bf88ssvHDx4kNzcXA4dOsQff/zBnj17KC0tbbRRKomJiRQXF9c4XlRUhMFgIDIy0uf4kSNHsNlsfPTRR2zatImPP/6Y3377jZCQEN59912fc+12OyaTiQMHDqDT6Wo8srKy/LZfcmK8Xnjttar9O+8Mni3tFaPRdxr4iy9g6dLg2iSRNDVZWVm1tvndu3cHqrShsYSe7IT33nuPHTt28OGHH3LWWWdhs9no378/LnWIcQJOOeUUvzMqdenShcOHD1NeXk5UVJR2fNu2bfTv35/QUF/zVZs6deqkHUtOTuass85i7969PueqvZHjR7uS5uGLL+D335Xt6Gj4+9+Da097ZeBAmDgR/u//lP0HHoCrr4bY2ODaJZE0N+ro1N+R6klFdcGCBfTv31/LkmQ2m8nMzGT37t3YbDaKi4spLy/H5XKh1+sxGo2EhYVx/vnnN9oolcsuuwyAlStXMm7cOADKy8tZsWIF/6glj13Hjh3R6/Xs2rVLW9cVQvDnn38yePBgn3OlqAaX556r2h43DiIigmZKu2fWLPjwQ/jrLygsVPaffjrYVkkkzUugRLXRITXNxd133y0iIyPFggULxIoVK8Tf/vY3ERERIf744w8hhBAOh0Ns2rRJC7kZOXKkOP3008WBAweE0+kUTz75pNDr9SI7O9vndQ0Gg5g6dWqzfx6JELt3V4Vz6HRC/PZbsC2SLF9e9T8JCRFi27ZgWySRBAd/taFFOyoBPP/888ycOZNZs2YxevRokpKS+Prrr+nWrRsAM2bMICMjg59//hmAZ599loiICLp3705kZCRPPvkkS5YsoXfv3tprut1unE5njTVZSfNQfRR09dXQs2fwbJEo3HADZGQo2x6PUiJOVkaUtDcCoQ0nnf49Ho/Hw5w5c/j666+prKxk9OjRTJkypdEGnIywsDCmTZvG1KlTcbvdNVydp0+fTkREhJYSsWvXrvzwww/s2LGD8vJyBgwYoHkLq6i1Xquv00qah9xceOedqv0HHwyeLZIqdDrFceyMM5Sattu3w6uvwn33BdsyiaT5CIQ2NFhU161bR2Zmprav0+maVFSrv09tsUMJCQk1PHV1Oh39+vU74WupRQFqC9eRNC3PPgvqMva558IFFwTXHkkVp54Kjz4KM2Yo+5mZSgm+uLjg2iWRNBeB0IZGT//efffdlJSU8O233zb6zYOFGu4TExMTZEvaF8XFvgncH35Y5vltaTzwAHTpomwXFvomiJBI2jqB0IYGi2pGRgaRkZH8+OOPREdHt8qk9CUlJQDEyriBZuWFF5SSY6AkHQhAvQVJgDGZlNkElSVL4FjRKYmkzRMIbWiwIsbExDBu3Dh+/vlnVq5c2eg3DiZqQok4Oa/VbFRUVMVCAkyfXpV0QNKyuO46GDmyav/BB2WmJUn7IBDa0KhmLTMzk06dOnHzzTfz4osv4q7mJiiEwOv14vV6G21UU5OXlwdASkpKkC1pP7z4IhQVKdunnAJjxgTXHkndPP00qC4M33/v61wmkbRVAqENDRbVwsJChgwZwqFDh3A6nUyYMIGwsDAt1ZNeryckJITQ0FDeeOONRhvWlBQWFgKQlJQUZEvaBxUV8NRTVfuPPFLVYEtaJt26waRJVfszZsAxx0iJpM0SCG1osPev0WikV69eREVF4XA4ECeYF9Lr9SQnJzfasKbEYrFgNptlQv1m4uWXwWJRtrt0gX/+M7j2SOpHZqYyQj16FHJy4LHHfNdbJZK2RiC0ocGiGhUVxapVqxr9hi2BkpISEhISgm1Gu6CiAhYsqNp/+GGQfZnWQUSEMg18yy3K/vPPw913Q69ewbVLImkqAqENDZ7+FUKwfft2HA6HX28cTAoKCqSoNhMvvaSEZgB07QrjxwfVHEkDuekm30xLDzwgnZYkbZdAaEODRfWTTz6hf//+PP744369cTApKiqSotoM1LaWKkeprQudTpnyVeOJ16+H//wnuDZJJE1FILShwaKam5sLVKVzao1UVlYSHh4ebDPaPM895ztKHTs2qOZIGkn//sq0r8r991f9XyWStkQgtKHBa6qqihcVFeF0OrHb7dqjsrISh8OBx+OhU6dOJCYm+mVcU2G1WomQtcaaFIvFdy115kw5Sm3NzJ8PH38Mhw8rgjplCrz9drCtkkgCSyC0oV4j1ffee4/09HTCw8O59dZbtWNGo5GYmBhSUlLo0qULvXr14swzz+Sss86iY8eOLFu2zC/jmorCwkLi4+ODbUabZvZsOJZGk9NOk6PU1k5MjOLFrfLOO7BmTfDskUiagkBoQ71Gqj/88AM5OTmAkqweIDQ0lMTERMxmMyaTCbPZrLkiO51OPB4PHTt29Mu4pkAIQXFxcYsdRbcF9u1TUhKqzJkDoQ2eE5G0NEaMUBLsv/++sn/HHbBrF7TQyDmJpEEEShvq1dQ999xzzJo1C7PZzJdffsmVV17J8OHD+eijj/x682BQUVGBEEJWqGlCHnywqhbnkCEwalRw7ZEEjhdegE2blBJ+BQXKWuuHH8rCCJLWT6C0oV7TvzqdjpiYGAwGAwUFBUDrzUYk8/42LV98AdX7Wk8/LRvctkR8PLz5ZtX+6tXQQld5JJIGEShtaLD3b48ePUhMTOSSSy7x643rS2FhIffffz+pqal069aNRYsW4XK5Tnqd1+vltttuIzU1VSvnA4qDFSDXVJsApxMmTqzaHzsWzjknePZImobLLoN77qna//e/4ciR4NkjkQSCQGlDg1e6zjvvPG202tQUFxczcOBAXC4X06dPx2KxMHPmTPbu3cvzzz9f57Uvv/wybx7rUlutVq0+nlqE1p/K7pLaefZZyM5WtiMilLVUSdvkqafg00/hzz+VQgm33QaffCJnJSStl0BpQ6Oq1FRUVLB8+XKcTmeN54qKipgxY4aWmNgfFi5ciNVqZfv27UyaNIlZs2axePFiXnnlFc1xqjb27t3LQw89xLhx42o8V1lZCYDZbPbbPkkVR474iuisWdAC/dQkASIy0nca+NNPfb2DJZLWRvFxR18AACAASURBVKC0oVGietNNNzFmzBi++uqrGs9t3bqVuXPncvPNN/tlGMDq1au56667fDJcjBo1Cr1ez4YNG2q9xu12M3bsWAYMGMAdd9xR4/lAVHaX1OSRR6qqmPTqBRMmBNceSdMzdKiStlBlyhT45ZegmSOR+EWgtKHBorpv3z7Wrl3LueeeW+u66qWXXkr//v3ZsGEDu3fvbrRhZWVlZGdnM2jQIJ/jRqORlJQUDh48WOt1Tz31FD///DOvvfYa+lqqYEtRDTzffQdvvVW1//zzsrRbe2HOHOjbV9m22+GGG5T0lBJJayNoovrNN98AMHr0aEJCQmq+oF6vjRA//fTTRhumTi3XljIqLCwMj8dT4/j//vc/MjMzmTNnDqeddlqtr6sWAjAajY22TVKFxwP33Ve1f+210Ew+bJIWgMkEy5eD+jP97TfFiUkm3Ze0NgKlDQ0WVXXeuS4P3MjISEApo9NY4uLi0Ov1mkeWihACi8VSozK7zWbjuuuuw+VysX79eq655hoeeeQRACZNmsR///tfoEqsDQYD1157rVZc/fhHVlZWo21vT7zxBuzcqWyHh8OiRcG1R9L89O4Nr7xStb9sGbz6avDskUjqIisrq0Z7v2bNGh9t8IcGi+rVV19NTEwMTzzxBF9//XWt56jHBwwY0GjDQkJCOOWUU9ipttjH2Lt3L6WlpZxzXKyGXq/n9ttv5/7776dbt27Ex8cTdmwOsrS0VPNYtlqtgDICVjsIksZhsShrqSrTp0PnzsGzRxI8br3Vt6zfxInw44/Bs0ciaQgRERE+2uAXohEsX75c6HQ6odPpxD/+8Q/x/fffC6fTKex2u3j55ZeFXq8XKSkpwul0NublNSZPnix69OghHA6HEEIIr9cr/v3vf4vIyEhht9tPev33338vAJGTk6MdmzZtmggLCxNCCHHeeecJoNZHZmamX7a3B8aPF0KZ6BOic2chrNZgWyQJJlarEGeeWfWd6NhRiLy8YFslkfiSmZlZo73fvHmzjzb4Q6NEVQghNm7cKHr06KEZFRYWJkwmkwCE2WwWn3/+ud/GHThwQERFRYkBAwaIl19+Wdx0000CEHPnztXO+eSTT0R2dnat13/77bc1RHXSpEkiMjLSb9vaO5s3VzWeIMSaNcG2SNIS2LdPiNjYqu/F0KFC+Nm3lkiahUBpQ6NCagAuvvhisrOz+fjjjxk/fjx9+vShd+/eTJ06lezs7IBkXOratSs7d+6kY8eOPPbYY+zatYulS5cybdo07Zxrr72W6667rtbru3fvzuDBg4mNjdWO2e12TCaT37a1Z9zums5JV18dPHskLYfu3ZWE+2oSiK+/VsKrpOOSpKUTKG3QCdG6v+6ff/45p556Kl27dq3X+ePHj2fjxo0cOnSoaQ1rwyxcCA89pGybTLB7t1KEXCJRmT0bHn20av/JJ2Hq1ODZI5GcjEBpQ6NHqifiX//6F0899RTNpdWXXnppvQUVFC9hvxei2zEHD0JmZtX+Y49JQZXUZMYMqJ7/Zdo0eO+94NkjkZyMQGlDo9MUzpw5k1GjRvHdd99px4UQ/PDDD0ydOpWXXnrJb+OaAimqjUcIJXm6zabsn3GGUuZNIjkenQ6WLIELL6w6Nm4cfP550EySSOokqKJ66623MmfOHNauXcuwYcP4+eefAaVE3Pr164mOjmbhwoXNNlptCC6XSwu1kTSM//zHt6zbyy/LzEmSE2MyKd+XPn2UfZdLqa27bVtw7ZJIaiNQ2tBgUc3Pz2fNmjX07NmTFStW4HK5eLDacCUxMZGRI0fy559/8ksLTATq8XhqzQQlqZuKCt88r3ffDYMHB88eSesgNlZJtp+eruxXVMBVV8EffwTXLonkeAKlDY3K/ev1ern88su59tprueqqq/jyyy/5/vvvtXP69eunndvSkKLaOGbPBrUwUEqK4ngikdSHTp3gs88UgQXIy4MhQ5SUhhJJSyFooqrmR1RTEc6ePRuAuXPnaueo6Z5qy88bbLxeb62J9iUnZudOePrpqv0FC0DWI5A0hD59YPVqZUoYlFKBF1+s1GOVSFoCgdKGBr/CGWecQUREBB988AF2u51+/foxfPhw1q1bp6UU3LRpEwBnnXWW3wY2BVJU64/HA3fcocSmgjLle8stwbVJ0jrJyID166uS7+fkKI5M+/cH1y6JRCUoopqQkMCkSZM4cOAAGRkZ/Pjjj1ri+vnz57NixQrWr19P37596d69u98GSoLL88/D1q3KtsGgeHTKPomksQwdCmvXKt8lgEOHlBHrX38F1SyJJGA0KvmD3W7ntttu4/333wegW7duHDp0SJvuDQsLY8OGDVxY3Z++hTB06FCEENpoWnJiDhyAv/2tKoRm1iyYOTO4NknaBp9/Dtdco9RgBejRA774QhZkkASPQGlDo8YcJpOJ9957jy+//JL7778fvV5PaGgosbGxjB07lp9++qlFCiooYT9erzfYZrR4hIC77qoS1NNPlxlxJIHj0kth5cqqkKx9++Dcc+FYdJ5E0uwEShtC/bl42LBhDBs2zG8jmpOQkBDN2UpyYl5/HTZuVLZ1OmXfzzKDEokPw4crsc833KDEsB45oqyx/uc/cMUVwbZO0t4IlDa0u9Wx0NBQ3KrXjaRW/vwTJk+u2p80CQYNCpo5kjbMtdfChg1V3uQVFTBiBCxdGly7JO2PQGlDnSPVtWvXsnLlSm16NywsTHvo9XpCQkIwmUw+D4PBgMlkIi0tjYyMDL8NDDQmkwm7upAjqYEQirdvRYWy37OnEqMqkTQVQ4fCd9/BlVcqjksej1L0/OhRJeGIWvFGImlKAqUNdYrqokWL2KjOATaCzz//PCAl4AKJwWDQ4mglNVm8WHEYAcXL9+23q0IgJJKm4vTTYcsWuPxyUBOxPfigsta6aJFMhylpegKlDXWK6rvvvstPP/2Ex+PB7Xbjcrm0hxACt9uN2+3GbrdjtVqx2WxYrVZcLhdms5lzzjnHbwMDjRypnpiDB6tKugFMmaI4j0gkzUFamlJ/9dpr4dtvlWOvvKII68qVEB0dVPMkbZxmGammpqYyYsQIv98kUDidTgx+essYjUbpqFQLXi+MH1817durFzzxRHBtkrQ/4uOVcJvbblOKnYPiMHfxxUoO4YSE4NonabsEShtO6qjk8XiCWm1GCMHy5cvp1q0bRqORPn36/P/2zjy8qSr9498kbdO0adJ9oQXaQoFKRXYQkF1kV1kUWX7qiM4AiguKw2IBR1BkRhbZQXR0FJRVtDAMmwrKrrIVsKVAKW3pkq3Z0+T9/XG5t02TlkoDDen5PE+eNueee+/Jucv3nPec877IyMiocZ8TJ05g6NChSEhIQPfu3bF9+3Zhm0wmg8lkutvFvu/417+Agwe5/8ViYMOGCpdyDMa9JDAQ+PJL57i9J09yHpnqGD+awagWT2lDjaKam5uLiIgITJkyxWXbmTNncO7cuWr3zcnJ8Yjqr169Gs888wwGDRqEnTt3okePHhg2bBh++uknt/k3bdqEbt26wWazYfr06QgNDcWIESOE/HK5HHq+O8YAAPz+OxdUmmfGDODhh+uvPAyGSATMncuZf/mJSufPAx07AocO1WvRGD6Kx7SBamD58uUEgEaPHu2U7nA4SC6XU0hICNntdpf9Tpw4QSKRiF544YWaDn9bTCYTKZVKmjVrllP64MGD6bHHHnO7z4IFC2jJkiXkcDiEsoaGhtI777xDRETz588nAGQymepUNl/BZCJKSyPi5v0SdepEZLXWd6kYjAq++orIz6/iHvXzI1qzpr5LxfA1PKUNNfZUT9xy+tqlyiJFkUgEIkJZWRnUarXLfhaLBURUY0+2Nhw+fBhlZWWYOnWqU/qIESNw4MABt94vZsyYgVdffRWiW83bzMxMaDQawQ+x4tZsh7KysjqVzVf4+98B/jLJZNz6QDbTkuFNPPMMNyM9Kor7Xl7OxfOdNo1bfsNgeAJPaUONolpaWgoASExMdNkWExMDALh586bLNuWtldzuBPfPcPLkSSQkJCA6OtopPT4+HjabDYWFhTXuf+7cOTz++ONo1qwZRo0aBQAIurU+xMj732vAbN8OLF1a8f2f/+TWpTIY3kbPnsCpU0DlwFcffcTNFNZo6q9cDN/BU9pQo6jy9uWQkBCXbXFxcQDci6r/ra5OXb1TOBwOt7N9bxeeh4iwcuVKdOrUCRERETh48CCCg4MBcDO8ADT4ZTW5udwMS57HHwcmTaq/8jAYt6NxY+Cnn4AnnqhIy8jgvH1duFB/5WL4Bp7ShhrViQ9ErtPpXLbFxsYCgNveIl+4uopqdHQ0SkpKXNKLiooQEBCACDfz6+12O8aPH4/XXnsN77zzDn7++Wc0btxY2M6Lq9FoxOuvvw6RSOT2M3fu3DqV3ZspL+dManwLv2lT4NNPmecahvcTHMytWX377Yq0P/7ghPW77+qvXIz7h7lz57q875csWeKkDXWhRlHlzb5ZWVku22rqqUokEgAV4nqntGjRAhqNBjlVohgfOXIEbdu2dXv8//znP9i4cSMyMjIwc+ZM+Pk5L8XlK85gMAiNhobGzJnAL79w/0skwFdfAWFh9VsmBqO2iMXABx9w61hlMi6trIyztsyfz625ZjD+DAaDwUkb6kKNotq2bVsAwPHjx1228T1Vd6LKj8U2bdq0ToXr1q0boqKisG7dOiEtNzcXGzduRO/evd3us337dgwcOBCPPvqo2+2hoaEAAI1Gg7AGqCSffw4sWlTx/R//ALp1q7/yMBh3ypgxwJEjAD/lg4iL9ztkCODGwMVgVItWq3XShrpQo0elVq1aAQB27dqFxMRE2O12BAYGQqFQCCbhHTt2wGQyITAwEHa7HWVlZUKQ17q6KfTz88N7772Hv/71r7h06RJSU1Oxdu1aBAQE4PVbYVTUajVWrlyJadOmITAwECqVCtnZ2Wjbti1UKhWMRiPkcjk++OADjBkzRqg4tVqNN954A2+88Uadyng/8fvv3KxJnmHDWIxUxv3NQw8BJ05w4eN++IFL++9/gXbtuBByzM0moypz5851O7zHW2TrOsG2RlEtKioCwLkHvHbtmts8Fy9exMWLF13SU1JS8NfKb/A75KWXXkKrVq3w7rvvIiMjA2PHjsXMmTOF2cdr1qzB7Nmz0a9fP3Tt2hVvv/02du/ejcjISCgUCsjlchQVFQm9Un7SVUNbUqNWAyNGAPwY/AMPcF5rblnqGYz7lshIzrXh7NnAwoVcWl4eN2P4n/8EXnmFzRdg3B5PaYOIqGYfhL/++ivEYjHi4+MhkUhgNpuh0+mg1WqRmZkJqVQKvV4Pi8UCsViMsLAwdO7cGc2aNRPWit5N7HY7jh8/jodr6QLIarVCKpVi3rx5SE9Pv8ul8w4sFi7oM9+SDwkBjh/n/PsyGL5ERgYXNq5yZ2PQIM7t5q0RKwbDLZ7Shhp7qgDQvvLCsFs0atQIgKtTiPpAIpHUWlABLryPQqGASqW6i6XyHhwO4P/+r0JQAW6mLxNUhi8yZAjw66/AqFHculYA2L0baNOGE1Yvig/C8DI8pQ23dajvi1QeE/Z13nwT+Oabiu/vvw+MHFl/5WEw7jaJiVzouFvTLgAAxcXcHIIpU7iZwgyGOzyhDQ1SVENCQhqEqC5YACxeXPH95Zed1/cxGL5KYCDncWnvXuCWYQ0AsHIlkJYG7NlTf2VjeC+e0IYGKaqRkZEoLi6u72LcVZYudY48M2IEsGQJm7DBaFj07w+cOePshSk3l5tj8OKLgFZbf2VjeB+e0IYGKaoxMTE+Larr1wOvvVbxvX9/zlE+m+nLaIhERADbtgFffOEc5Hz9eqB1a84Hdj2GjGZ4EZ7QhgYpqqGhoXVe4OutLF8OvPRSxfdu3YBvv63wPMNgNEREImD8eM5HcOU5BTducFacoUOBq1frrXgML8ET2tAgRTUmJgZFRUV19k3sTRABc+Zwa/L4VneHDsCuXcCt4AsMRoMnKopzCvHNNxWh5ADuOXngAc79YQOPtdGg8YQ2NEhRjY2Nhd1u95llNTYbF2Hm3Xcr0rp2Bf73P+BWFD4Gg3ELkYjzwHTxIudhjJ9nYDIBM2Zwy82++oqZhBsintCGBimqkZGRAOAT46oFBUCfPsCaNRVpAwcC+/YB4eH1Vy4Gw9sJDwdWr+b8Bz/0UEX6tWvAuHFAjx5cqDlGw8ET2tAgRZV3Wai9z6f+nT/PjZn+/HNF2tixwM6dXIgsBoNxe7p0AU6eBJYt41we8vzyC9CrFxf95vff6698jHuHJ7ShQYpqZaf69yNEwKpVQKdOFZMrJBLO7+kXXwC3YsQzGIxa4ufHzUfIzgamTXN+hnbu5Bz0jx8PXLlSf2Vk3H08oQ0NWlTvx56qTsf1RidP5saAAK5X+u23XMQZcYO8ogyGZ1AqOSf8ly5xPoQr8+WXQMuW3PrW7Oz6KR/j7uIJbWiQr+DAwEAAgIlXpfuEXbs4H6abNlWktW4NHD3K+TxlMBieISmJiz38+++c+ZfHZuPWt7ZsCTz5JDcZkAVF9x08oQ0NUlT5CO9Go7GeS1I78vO5tXRDhnCTKHj++lduLCgtrf7KxmD4Mg89BOzYARw6BDzySEW6w8GlP/YYJ7AffQSUltZfORmewRPa0CBFVS6XAwD0en09l6RmioqAN94AmjfnvL7wREQAGzdyMxdvNawYDMZdpEcP4McfuWhPjz3mvI0fh42L43q133wDGAz1UkxGHfGENtwXokpEyM/Pr/U0ZyJCQUGBEGS9KoGBgfD39/dap/rXrnHRZZKSOIf4lS0Rzz3HeYUZM6beisdgNEhEIm428H//yz2Dr77qvA7cZuMmNT39NOdYYtQo4OuvWVSc+wlPaIPXi+q5c+fQt29fxMfHIzo6Gk899RQKCgqqzX/x4kUMGDAAjRo1QkxMDEaMGIG8vDyXfMHBwTB4UXOSiJvC//TTQHIy8K9/AZUtEO3aAfv3c7FQK3uCYTAY955WrbgAFTduAGvXcstyKmMyAVu3co3fqCjODeLatZwzf4Z3U1dt8GpRLSgoQJ8+fWCxWHDgwAF8//33yMzMxFNPPQVy4+6kpKQEffr0gVarxb59+7B7927k5OTgySefdMkvk8m8Ykz1/HkgPR1o0QLo3p0zHVWe+PDgg9zYzalTQN++9VdOBoPhSnAwNxv46FHgjz+AuXOB1FTnPBYLkJHBzYFo2pSbXPjGG9xzfeNGvRSbUQN11QY/D5bF4yxZsgSBgYHYt28fgm45sI2Li0OHDh1w5MgRdOvWzSn/xx9/DCLC/v37ERISAgBo0qQJWrdujYMHD6JvJVWSSqWwWCz37sfcwmQCDh4Evv+emzl4+bL7fH37cpFmhgxhy2QYjPuBlBTO//acOZx5ePNmLjrO6dPO+TIzuQ8f6zguDujYEWjfnrNItW7NBVr38+q3s+9SV23w6su2a9cuPPfcc4KgAkC7du0QFxeHQ4cOuYjqrl27MGHCBEFQAeCBBx5AUlISDh065CSqEokEdrv9rpafiBsfPX4cOHaMc4f2669cy9UdISGcT9KpU53dpjEYjPuL1FTOApWeDuTkcGOtu3Zxbg+rPv8FBcB333EfHn9/oFmzik9iIhATA4SGcp/oaM77k0LBGt2epq7a4LWiWl5ejnPnzmH27NlO6SKRCHFxcS7jpESE06dP4+WXX3Y5lrv8fn5+dYpEQMQFOC4p4abSFxUBeXmcx5UrV7geaHb27ScpBAUBgwdzYy+DB7MQbQyGr5GczFmdXnuNmyfxww/c59gxbljH3fCdzcY5/L94seZji8XcZCmFgmuUy2RcD1cq5dLk8ooVAiIRUF7O/fXz4/YNCOA+djsXnUejAfR67n+tlvu/vLyiISAWc3nt9ophKrGY+/j5cR9/f+6YgYHch/8/JKSiPDIZZzoPCeHGnMPDuW1yOVfumBhuW31QV23wWlEViUQQiUQQu2mG2e12SNxE3BaLxbXOf7sufvfu3F/+xrHZuI9Ox914Ot2dL/pOTeUEdOhQ4OGHuQfgbqNWq/Hll1/ip59+QlBQEObPn4/4+HiXfCaTCdu2bcOuXbtgs9kwa9YsPMS6zQyGR+Ab0YMHc9/tdk44T50CfvuNMxVfvMj1XmuDwwGo1dzH1wgK4nrlSiX3NyyM+ygUnCjLZJwIx8RU9NqDgrj8sbHc9zvBZ82/EokEkZGRKCkpcUonIty8eRONGzd2SheJRIiOjnbJD8Btfr7izGYzZG67h3MAzK3jr+Buhg4dgM6dOQHt0oUz3dwJx48fx8KFC3Hp0iVYrVbExMRgwIABGD58eI3Cl5OTg65duzotSXryySddRFWv16NLly7IzMwU0tq3b+9xUT1z5gzmzp2L119/HY9UXlHPYDQwJBJuDLV1a+D//q8ivawMyMriLF45OcD160BxMdd7VKm4/0tLfXu5jtHIffLz72z/oCBOWIODK3rFoaFAx45zMW/ePJf8/AQlnxVVAGjdujWOHDmCSZMmCWmXL19GYWEhulSdw14p/+uvvy6kXb9+HVevXnXJz9vN3fV4a0twMNdC4j+NGnFrS/lPSgpn2uDjNd4p165dw9tvv42vv/7aKT0rKwuHDx9Geno6/vKXv2Dt2rVuf8/s2bNRXFyM6OhorF69Gm3btkVSUpJLvqVLlyIzMxMBAQFYtWoVunbtitSqUxlrwZEjR7B06VKsW7fOaXybZ+XKldi+fTssFgsTVQbDDSEh3MSl9u1rzmezcZazsjLuYzZz5lqzmbOmlZVxpluRiBuy8vPjere8+dZm4/LyJuPQUO7cvLk2JIQz50ql3DEcDmfzMcClORzcecvLuWNardykTLOZ+24ycWUxGLg0g4ETTJ2OGzrjzc56PddwKCiofu5JbeFFuSodO7rPz4+j+uyYKgCMHDkSM2fOxNWrV5GYmIjy8nKkp6cjLCwMHTp0cJt/6tSpyM7ORvPmzWG325Geno6QkJA/LarPPw/85S/cDSQScTeWnx/X8lEquc+9iAZz48YN9OjRA3l5eQgODsasWbMwePBgBAUFISsrC3v27MGaNWuwYcMGtGzZEtOnT3fa32azYceOHfDz88PWrVvRo0ePas+1ZcsWAMDq1avx/PPP33GZt2zZgq+//hp9+/bFSy+95LJ9zpw5CAsLw8SJE+/4HAwGg3sHRUX53tp1Ik5gNRruo9VyJm6Viks3mTjBLCvjBFitrhBttZrr3f5ZUW4QovrCCy/g008/xUMPPYRRo0bhzJkzOHnyJNatWyeYbBcsWIDk5GSMGTMGEyZMwCeffIJ27dph9OjRyMzMxLFjx7B8+XKXHpNYLAYRCX+9EYfDgVGjRiEvLw/du3fH119/7WSyTUlJweDBg9GvXz88/vjj2LBhA9566y2IKnWNMzMzYTKZMHTo0BoF1WQy4ezZs0hKSqqToAIQrk114ZPi4uLw/vvv1+kcDAbDdxGJKnrKVUbuagUR1ws2GDgRNhgq5sOYzXPx+edzYTZzPWqbzXl+TF01watFVSaT4ejRo1i6dCkOHDiA1NRUrFmzBu0r2UQWLlyIyMhIjBkzBlKpFIcOHcLy5cvxv//9D82aNcOyZcvQuXNnl2OLRCKvFVOef//73zh69CgaNWqEHTt2CFHpqzJ06FA0atQIly5dwunTp9G2bVth2+VbC2HT0tLgcDiEMWRRFZt0bm4u7HY70tLSQEQwmUwIDAx0O/HLHXq9Hps3b4ZcLseNWyvas7Ky8Omnn8LhcODRRx9FkyZNAEAoR+WlUuvXr8enn36K/fv3IzAwEOfOncNvv/2G4cOHQ6lUwm6349SpU1Cr1ejevbvgo7MqVqsVJ0+ehMlkQuPGjZGSkuLyWxkMhm8jElVYFP/8vnXUBrrP0Wq1ZDKZ/vR+PXv2pF69enm+QB7kkUceIQD0xRdf3Dbv008/TQBo06ZNRES0cuVK6tevHyUnJxMA8vf3J5FIRACoRYsWVFxcTEREO3fupMcee4zS0tIIAPn5+ZFEIiEAFB0dTadPn65VWVesWEEAqv0MHz5cyDtp0iQKDg6mwsJCIa1Tp04EgK5cuUIffPABicViAkCJiYn0008/UatWrYRjpaam0vXr113KsGnTJuH38p8HHniATp06VavfwGAwGHXVBq/uqdYGxR3Om7bb7QgICPBwaTxHYWEhDh8+jODgYIwcOfK2+flen8lkgsPhwKxZs5zMr35+fmjUqBHkcjmaNGkimGgXLlyIn3/+WcgnEokQGxsLhUKByMhItxON3DF69Gjk5OQgPz8fZ86cwfnz55GamorevXtDIpFgxIgRQt4LFy7AYDCguLgYMTExACqCAm/ZsgV///vfERYWhrCwMOTk5KBXr14gIrRt2xYlJSW4cOECFi9ejH/961/CMb/88kuMHz8ecrkckyZNQmhoKE6ePIm9e/fi2WefxdmzZ2v1OxgMRsOmztrgMXm/z+jcuTMNGDCgvotRLWvWrCEANHr06FrlHzZsGAGg7du3ExFRfn4+nT59ml599VUCQBs2bHC7n0qlot9++42WL19OAGjatGkeK/uMGTPcbu/YsaPQK62aJpVKKTk5mXJycujdd98lABQaGkr/+c9/yOFwUEZGBgFwakkajUYKDw8nmUxGFy9eFNIvX75MzZs3J39/f7Lb7XX+XQwGw/epqzbc9z3VO8VisUB6L7wu3CE5OTkA4HaWc1XKy8tx+PBhAJwbR4CbDBQXF4ewsDAAqGYtLoQeYXZ2do35AC7AgdFohMlkgtFohNlsRnx8PJo1a+aUjz+GqXLMukrwvdLKVgZ+vFihUGDPnj1ISkpCREQEAGDmzJkYN24cAKB///7w9/fHlStXhH1//PFHqFQqzJ49Gy1btkRRUREWLlyIFStWwGKxID09vdZjwwwGo2FTV21osKJqtVq9tXb4bwAAHxFJREFU2vzLC1JNIsdz7NgxqNVqPPTQQ2jatKnbPP61XP9TXb6qAQl44uLikF9ldTZfZrPZ7PZYZbdWrFc2LfP7rFy5Es2bNwfAhWAC4DS9PSAgAE2bNkVOTo5wDf/3v/8BAHr06IGpU6di/fr1MJlMSE5OxrvvvouxY8fe/oczGAwG6q4NDVZUbTZbrYWmPuCXzvz666+3zbty5UoAwLBhw1y28TNfrVZrjcfg89lsNrfbu3btinXr1sHhcEAikSAgIAAKhQItWrRwyRt4y9lodaLKl6Vy/ev1egBw6vXyvdeqXrISEhKQnZ2Nq1evokWLFsJs46FDh6K8vBwPPPAA/v73v2PMmDFefY0ZDIb3UVdtaLCiajabhZe/NzJ27FjMmjULGzduxD/+8Q8XN4s8GRkZ+OqrryCTydw6WuDNnrcTVT5fde65ZDJZrZ013M78yzvccDgcwnl5F4qVlw3xk5iuX7/utH9CQgIAIDs7Gy1atBAmabVr1w6zZs3CsGHDXMy9RMSW1jAYjNtSV21osANNJpOpVqbV+iIhIQFjxoyB1WrFwIEDce7cOaftdrsdK1aswJgxYwAA8+bNcyu8f1ZUb5evNvDjEdX1VPntlc+l0WgAAKGhoUJa9C0nyVVFle/F8+nDhw8HALRp0waDBw92ElSHw4FXX30VSUlJdz3UH4PBuP+pqzawnqoXs2TJEpw+fRpnz57Fgw8+iE6dOqFXr15wOBw4cOAAfv/9dwDA888/jzfffNPtMfie5+3MGbXNVxt4sXRUE8aHH6+wWq3CNeDPq9frhbFWvqdadcyWF9Xc3FwAnKimpaXhk08+wc8//4yRI0ciKioKV69exc6dO5GTk4NHHnmETVZiMBi3pa7a0CBFlYhgNBqFiTDeSkREBH755RfMnj0bn3/+OU6cOIETJ04I21u2bImPPvoIgwYNqta0qVKpAKBaD0R/Nl9t4HuE/ISjqvTs2RMKhcKp/vv06YOsrCyUlpYiLi4OANej9ff3d3F3yAcD4HuqEokEe/fuxZQpU7Bz507Mnz9fyKtQKDB58mQsWLCAmX8ZDEaNeEIbGqSoWiwWEJFXm3955HI5lixZgg8//BB79uzBhQsXAHCCNWzYsNv2LPmxyqrLXqrLV50Q/hkeeeQRLFy4EOPHj3e7/dNPP3VJmzdvHoYMGYLWrVs7pbds2dJl8lSvXr0wfvx4PPXUU0JabGwstm7dCq1Wi8OHD8NgMCA+Ph4dO3b06qVTDAbDe/CENoiIvNwB7l1Ap9NBqVRi0aJF1ZpNfYWLFy/i6NGjePbZZ2vsqd28eRPbtm3Dc88951WNDZPJBCJy8hPMYDAYdwNPaEOD7Km6Wyfpq7Rq1QqtWrW6bb6YmBinuLXegjcJPIPB8G08oQ0NcuaGTqcDcOd+gxkMBoPhe3hCGxqkqPKTciov32AwGAxGw8YT2tAgRZWfTcr7lmUwGAwGwxPacN+MqZpMJpw9exZKpRItW7as1T4ajQZ+fn4uy0Tcee9h3Hvmzp3r9n/GvYVdh/qHXQPvwCPa4IFIOXedHTt2UOPGjYXA00OHDnUKcF2Vs2fPUo8ePYT8jz32mFNQ60WLFhEA0mq196L4jGpApWDijPqDXYf6h10D78AT2uD15t+jR49i5MiRGDBgAK5cuYJDhw7h8uXLePHFF93mP3XqFLp27YqAgADs2bMHmzZtwu+//45XXnlFyMM7b/d25w8MBoPBuHd4Qhu83vz7/vvvo0ePHli3bh1EIhESExOxePFiDBw4EJcuXXIxBSsUCixcuBB/+9vfBMftP/74I/bt2yfk0ev1kMlkwnYGg8FgMDyhDV4tqlarFfv378eqVaucHBf069cPIpEIJ0+edBHVlJQUpKSkCN/LysqQkZGBhx9+WEgzGo3MmQCDwWAwnPCENni1+ff69eswGAwuzgv8/PwQEREhxNGsjsuXL6N3797Q6XRIT08X0nU6HVuj6gX4+Xl1m47BYDQwPKENXv1W46OZuIt2crvo7F988QUmT56M5ORkHD58GA888ICwTavV+tQaVavVCpVKhbKyMmg0Gmg0GhgMBhgMBlgsFhiNRuh0Ouj1euj1ephMJlgsFpjNZlitVpjNZpSXl8Nut4OqeK0Ui8WQSCSQSCTw9/dHUFAQgoKCEBgYiMDAQEilUgQHByM4OBgBAQGQSqVQKpVQKpWQyWRQKBQIDw9HWFgY5HK5k8XBZrNBr9cLM+7uJxwOB/R6PVQqFXQ6HUwmE/R6PQwGg/DXbDbDZDLBaDTCaDTCZDLBarUK/1ssFlgsFthsNqd6F4lEEIvFEIvFCAgIEOpXJpNBKpUiICAAAQEBwrXgt8vlcoSEhCAkJAShoaEICwuDQqG4beMlPT0darUaBoPhblfbHUFE0Ov10Gq10Ol0wt/KdWswGITv/D3OXxOj0Qir1epyf4vFYvj5+Qkff39/BAQEOP3P169SqURMTAzCw8MRGBgIhUKB2NhYxMTE1Pgeqi3JycnC83ivsNvtKC0tRWlpKYqLi6HT6YT602q1UKvV0Ov1KCsrg8FggM1mg9VqhdVqFd4XVd/N/H1buW7594dUKhXuUb5ew8LCEBoaiqCgICiVSoSFhSE8PBwREREICAi450Ew9Hp9nbXBa0R10aJFWLt2LcxmM4xGI5544gmsWLECAFBUVOSUt6ysDDqdrlon8XPmzME//vEPzJw5E+np6S43feV4ec8++yyCg4MRFBQEuVwOuVyOiIgIREVFCRdYoVAgJCREEI27caHNZrPTy5gXR7VajZKSEhQWFuLmzZvQaDS4efMmSkpKhHrgvYDcDolEArlcLrycAwMDERAQgMDAQOHmF4vFwu9zOBzCw2O322Gz2YSXmNlshtlsFkShNohEIoSFhSEyMlIQifDwcERFRSE0NBQRERGIjIxEbGys8LAplUqh/j3ZsyUilJeXw2KxQKvVori4GBqNBiaTCaWlpYJYVn3R3Lx5E3l5eSgoKEB5eXmtzyeVSiGTyYQXNX8N+Eg8fL0TkfCycjgcsFqtQgOJF2L+5Va1AVQdkZGRiI+PR3R0NCIiIhAXF4fw8HAolUrExsaif//+woutqKgICoXirtznVqsVOp1OaHioVCqoVCqUlJRApVKhtLQUarUaKpUKRUVFKC4uhlarRWlpqRCa8HaIRCIEBwcjMDBQeHEHBQUhICDA6f4mIqGBU15ejvLycqFeK//PC3NNSKVSKBQKxMfHIyYmBlFRUYiOjhaEODY2FpGRkUJDp/Lzx4cjvHz5cp3qlohgMplQXFyMkpIS6PV64R1SWlqK/Px8FBYWoqCgADdu3BDqvqYYw3xd8iLINzT4hgdfn2KxGEQkPFP8vcvXK//+sFgsgkibTKbb/iaZTIaEhAQkJCQgKioKERERQoMxMjISSqUSQUFBCAkJEd7dcrlcKPOdjItu3boVPXv2/NP7VcZrHOrfvHkTV65cgUQigUwmQ5MmTaBQKJCamoqhQ4di0aJFQt7vv/8ew4YNQ0FBAWJjY52Ok5eXh8aNG+Of//wnpk2b5vZcc+fOxf79++FwOFBQUCC8OGtzoUUikdBTk8lkCAwMFG42/gXJX0wigsPhcLqpLBaLcKNZLBaYTCahFVgTEokE0dHRCA0NRVRUFKKioqBQKISeYGRkJEJCQgQx4l8m/MslJCTkrsWP5V9OVqtVECmtVguTyYSysjKoVCqo1WrodDrhBWowGGA0GoWWcmlp6W3rnxck/sHmGwV8/fPiVPnFWfkB5+ubL1NtXtRSqVSoP6VSiaioKCQkJKBRo0aIjIwUeoMymczpoeZf7DKZDEFBQR6P5UpEQgOUF12DwSBYJFQqlfBSLSwsRF5entAjKSgogNFovO05+IYm/xukUqnQ++AtGJUbAjabTahns9ns1LPhLSY1wQ/rhIaGIjo62qmxxYsU/1INCQkRysWLJ/883o26LisrQ2FhIdRqNcxmM3Q6ndDQ5S1EN27cQHFxsdDorU3Pv7Ilgm9k8aJVua75OuYF32azCdefv6drauTJZDLExsYiLi4OcXFxiIqKQmRkpND7joqKchIpvjF7t2IQ840AlUoFrVYLo9EItVotNALUajVKS0tx/fp15OfnCx2KsrKyWjew+OeRf/dJJBKnOnX3riAiBAQEoH///pg5c+Yd/TavEdXqSE9Px5o1a3D8+HE0bdoUxcXFGDhwIABu+UxVPvvsM0ycOBF6vR4WiwVlZWVwOBxISEi47Q1it9thMBhQUlKCkpISlJaWQqPRQKfToaysTGi5VjbtVX558L0I3iQiEokgEomczB/8i4n/zr8QFAoF5HK50IvhTSH8izw8PNznxyCtVqvwUuIfMN7UV1ZW5mTK483WVqtVqH++7t2ZUv38/ITeIt8QkcvlgimPf4HzvWe+keIJ0543YrVaodVqBWFQq9UwGo2C9aOyKdVsNgtDCXzvg28sAhV17O/vL9Rz1cYmPyzAN/h40x/fMOGtF74USN5qtaKoqAiFhYVCw1Kj0cBoNAoND/59wtevxWIResv8h4ic7mN/f3/4+/sLDebKQshb2UJCQoT7nLdK+Eo8YZPJhJKSEierB98D5t8RfMO+8pAX3yip3Juu+q6QSCTo3r075s2bd8fl83pR1el06NOnDy5duoTevXvj1KlT0Ov12Lt3L7p27Qoiwrhx4/DMM89g2LBhWLduHV566SX4+/s79f7atm2L3377rR5/CYPBYDB8Ha8XVQAoLy/HunXrcOLECTRp0gRTpkxBVFQUAG6yi0KhwOjRo/H5559Dr9djx44dkEqliIiIQHBwMBwOB1QqFYYMGVLPv4TBYDAYvsx9Iaq3w+Fw3NZsVFpaWqOTZKvVipUrVyIjIwNhYWGYNm0aunTp4umiNjhu3ryJ+fPn4/z580hLS8OMGTNcxsF5Vq1ahXPnzkEkEsFsNgPgGk2PPvooxo8ffy+L7ZPodDpMmzYNgwcPxpNPPlltvszMTLz//vvIz89Hnz598PrrrzPvYx7kwoULeOutt7By5Uo0adLEZXtubi4++OAD+Pn5CcMaEokERqMRK1asgFKprIdS+w4OhwNbt27F/v37oVAoMH78eLRp06ba/GazGcuWLcPevXsRGRmJ6dOno127dtXm94kBjKqCajKZMH36dAwbNgzvv/8+pk+fjs6dO2P79u1u9zcYDOjWrRtmz56NxMREaLVadO3aFZ999tk9KL3v8uuvvyIlJQW7d+9Gq1atsGfPHqSmpiIrK8tt/uPHj+Pf//43Lly4gPz8fOTl5UGj0VQrwozak5WVha5du2L9+vUoLCysNt/GjRvRpk0bZGVloUWLFli2bBk6dep02xmwjNrx/fffo0uXLsjIyBAajlURi8VYtWoVDhw4gCtXrqCgoADXrl1DZGSkz8+ruNtoNBoMHDgQY8eORXZ2NrZt24Z27dph165d1ebv0KED5s+fj+TkZNy8eRPt27fH5s2bqz/JHXsN9mLefPNNio6OpmvXrglpb7zxBjVu3JhsNptL/tmzZ1N4eDhdvnxZSJs5cybFxsaS2Wy+J2X2NRwOB7Vr14769+9PRqORiIisVit16NCBJkyY4HafF198kXr16nUPS9lwGDVqFHXu3JlkMhl9/PHHbvOo1WpSKBQ0depUstvtRERUXFxMYWFhtHjx4ntZXJ/E4XBQeHg49e7dmwBQZmam23yFhYUEgPbt23ePS+j7LFmyhFq0aEFnz54lIu6d1KlTJxo4cKDb/K+99hrFxsY6BWSZOnUqJSUlUXl5udt9fE5UHQ4HNW7cmN577z2n9D/++IMA0A8//OCyT0pKCs2ePdspLTc3lwDQf//737taXl/l0qVLBICOHj3qlL5q1SoKCAhwe0M+8cQTNGrUKFq2bBmNGzeOnn76adq7d++9KrJPYzKZyG631yiqmzZtIplMRmq12in9xRdfpE6dOt2LYvo8RqORfv755xpF9ezZswSAvvnmG5o6dSo98cQTNGvWLCopKbnHpfVN+AYjEacXbdq0odGjR7vkczgcFBcXRwsXLnRKz8zMJAB0+PBht8f3CfNvZa5evYrr16+jX79+TunJyckQi8XIyclxSi8oKEBWVpZL/oSEBEilUpf8jNrx008/ISgoCJ07d3ZKT0lJgdVqdetisqCgAFu2bME777wDm80GlUqFRx99tGZTC6NWBAYGCkvCwsLC3Ob58ccf0aFDBxePMikpKew58BAymUwIhF3ddSgoKAAAPPXUUzh69Cjkcjk2bNiAnj17/imHIwz38MOFRIT58+fjzJkzbudsZGdno6CgAH379nVKb968OQBU+0z4nIFeq9UCAMLDw53SeacSVR0MVJdfJBJBLpfXyiEEwxWtVouIiAiXtXF8wHh39VpUVITExET8+OOPwgSO8ePH48MPP8To0aPvfqF9nNLSUgBATEyM2+38NasKew48S2lpKcRisbCCoSq8B7m5c+ciPT0dIpEI2dnZaNmyJXbt2oXhw4ffy+L6JCUlJZg4cSJ27tyJ9957z22d8tpQ9Znw9/eHVCqt9pnwuZ4qXwF8a5CHd/dWtRVeXX6HwwGNRuNTPoLvJRERES51CqDGVvrixYvxww8/OM2IHDRoEM6dO1drl3yM6lGpVACqF9Warhl7DjyHSqVCREREtW70+vfvj40bNwqCCnC9o5SUFJw7d+5eFtUnOX78OB566CGcOXMGBw4cwKxZs9zmq04beHeh1VkafE5Uo6Oj4e/vj+zsbKf0M2fOAAA6dOjglB4eHg6ZTOaSPzMzE3a73SU/o3YkJCRAr9e7zDQ9ffo0EhISEB0d7bLP448/jqZNmzql8R6rmKjWHd5NYEhIiNvtCQkJyM7Odqnr06dPs+fAgxgMhhojocTExGDMmDEuVh4+IAPjziktLcWAAQMEUe3du3e1eWNiYiCRSFxWK5w+fRqAq5bw+JyoSqVS9OvXz2UcbtOmTQgPD3eKtQpwZuHHHnvMbX65XI7WrVvf9TL7Ij169IBcLneqV7vdjm+++QZdu3Z1u09BQYHTC52IsGXLFvTs2dOn3NfVF3ycyOrMVoMGDUJ+fj5++eUXIU2tVmPPnj1O8YgZdSMoKKhGc7rNZnOJ3HT8+HHk5uaiV69ed7t4Ps327dthsVjwxRdfCENR1REUFITevXu71YaoqCgkJSW539FTM6q8iYyMDAJAr732Gh05coRmzpxJAGjevHlCnpycHLJYLEREtG/fPgJAU6ZMoSNHjtCcOXNIJBLRjBkz6usn+ASvv/46hYSE0IoVK+jw4cM0ePBgEolEdOjQISLiZtddunSJHA4HERFFR0fTxIkTqbCwkHJycmjy5MkEgLZs2VKfP8MnOHPmDC1YsEB4Lk6fPk1ERBaLha5cuUJE3PXo1asXNW3alDZv3kx79+6ltLQ0UiqVVFBQUI+l9x12795NEyZMoICAAFqyZAmVlpYSEVFpaSmpVCoiIlq9ejWFh4fT/v37Sa1W0+7du6lx48aUlpbmNHOV8eeZPn06RUdH0zvvvEOTJk2iCRMm0HPPPUe7du0S8mRnZ5PVaiUioh07dhAAmjZtGh05coSmT59OAGjBggXVnsMnRZWIaPPmzRQXF0cASKFQ0Lvvviss49DpdCQWi2nIkCFC/h07dlB8fDwBILlcTunp6ULFMu4Ms9lMc+fOpYCAAAJAzZo1o23btgnb165dSwDowIEDRET03XffUUJCAgEgABQZGUnLli2rr+L7FJMnT6bk5GRKSkqipKQkWrp0KRFxa+7EYjFptVoiIiopKaHnn39euAYPP/wwHTt2rD6L7jOUl5dT+/bthevQrFkzoW6bNWtGSUlJRMQtuxk7diyJRCLhOvTt29dp3T3jzti2bRs1b96c2rdvT3379qXhw4fTgAEDaOzYsUREdPPmTRKJRDR+/Hhhn02bNlFMTIygJfPnz692jSoRkU+4KayO8vJyFBUVCYGFeRwOB958802MGzfOyS5eXX5G3TCZTNBoNIiOjnaanFFaWoq33noLS5cuFcb5LBYLjh49CgDo0qULuw53mXPnzmH9+vX46KOPnEzsOp0OZrMZUVFRPhPdxJvZsGEDRCIRnn/+eSEtJycHly9fRmJiosuwFePu4HA48Morr2DSpElIS0sT0nmTfEREBKRSaY3H8GlRZTAYDAbjXsJmfzAYDAaD4SGYqDIYDAaD4SGYqDIYDAaD4SGYqDIYDAaD4SGYqDIYDAaD4SGYqDIYDAaD4SGYqDIYjBoxGo0wm80eO57JZGJRbxg+i8+FfmMw7kd+/fVXZGRkICEhASEhIXA4HCgvL4efnx+USiWUSiVSU1MhkUiQkZGBUaNGVRvlxJPk5uaiT58+mDhxImbMmOGRYy5cuBBfffUVDh48iPj4eI8ck8HwFpjzBwbDC/jss88wdepUlJWVVZvn5ZdfRt++fTFixAgcP34cnTp1uqtlKi8vR58+fWC1WrF3794aI6v8GTQaDfr27YuwsDDs3buXBUtg+BRMVBkML4GIYDAYoNfrERcXh9WrV+Opp56CVquFTqdDYmIiQkJCkJeXh8aNG9/18nzyySeYOnUqzp8/j8TERI8eOysrCw8++CDWrVuHCRMmePTYDEZ9wpqIDIaXIBKJIJfLERsbC5lMBpvNhrCwMCQmJqJNmzZQKBSw2WyQyWTCPlOmTEF2djZ0Oh02bdqE0tJS2Gw2HDx4EMeOHXM5h81mw/79+7F//35otdoay7N27Vo888wzgqDabDaMGzcOGo0GhYWF2LRpE0wmE4xGI/bs2YPz58+7HCMzMxPz589H27Zt0bNnTyE9JSUFI0eOxLp16+6wthgML+VuRQNgMBh3TuPGjZ1CFfIsWrSI2rRpQ0RctCUAtGbNGmrevDkBoJSUFOrcubMQ3WT9+vXCvqdOnaLk5GTy8/MjiURCMpmMfvjhB7fnLywsJAD0/fffO+0PgDZv3kwREREEgLp160aJiYkEgPz8/Gj//v1ExIWRe+GFFwgARUVFUffu3cnf359sNptwvK1bt5JEIhHCnzEYvgDrqTIYXkhERARUKpVLulqthsPhAABhotLs2bORmJiI5cuXIysrC0qlEmfPnkXPnj3x9ddfA+Cibzz77LPo0qULdDodtFotUlNT8dVXX7k9/2+//QYATlGc+PNNnjwZw4YNw4wZM/DLL7/gkUcewR9//IGEhARs3boVAHDo0CF88skn+PDDD5Gfn49vv/0Wc+bMcZpc1bFjR9jtdpw5c6au1cVgeA1MVBkMLyQsLAwajcYlXavVChOGgoKCEBgYiKZNm2LHjh1ITU0FAGzbtg1paWl4/PHHcfnyZQDAL7/8guzsbHz88cfYvn072rdvj9zcXPztb39ze/7CwkKIxWJER0cLaREREQCAHj16YP369WjatCliY2Px+eefIyUlBQMHDhTOx7Nnzx588MEHMBqNmDVrllMYubi4OABAQUHBnVYTg+F1MFFlMLyQoKAgGI1Gl3Sj0Yjg4GAA3MQmIsKUKVMQHBwMpVIJADAYDACApk2bIjc3FzabDZcuXYJCoUDnzp3xyiuvYNy4ccjKykK7du3cnl8ikUAkEjmJIN2a0zht2jRIJBIolUrhXACQmJgoiGrPnj2xadMmKJVKLF68GCkpKTh06JDTOfhj34ulQQzGvYKJKoPhhQQHB7sVVbFYLJh/jUYjLBYLwsPDAUDoVd64cQMAkJCQgPLycly/fh1EBI1Gg5dffhnXrl1Deno6QkNDkZeXB5vN5nKeiIgI2O12p8lMpaWlAOB0vrKyMmEZUEJCAq5evQq73Q4AePrpp7F161Zcv34dHTt2xLx585zOwR8vMjLyDmuJwfA+mKgyGF6ITCZzOzs3ICAAVqsVAATR5WcD86Kal5cHAIJjhdzcXDzxxBOQSCTIysrClStXkJ2djXXr1uHBBx/EwYMHXc7Dm5IPHDggpFU9X0xMjNP5GjVqhPLychQUFGDixIlYsmQJzp49i7NnzwIALBaL0zkOHDgAkUiEli1b/rnKYTC8GOZRicHwQpo1a+Z2bWjbtm3h58c9tmFhYYiPjxfEVyqVQiaToaSkBAA3ZhkQEIC8vDz07t0b3333HaZOnYpVq1YB4ER35syZePTRR13Ok5SUhC5duuDbb7/FiBEjAAAtWrSAVCoVzhcWFgYAKC4uRmpqKpKSkgBwIpuYmIi33noL5eXlADgB5icx8ezYsQM9e/ZkXpUYvkX9Tj5mMBh1oaCggOx2u/D97bffptOnTwvfd+/eTSUlJU77qNVqunHjhtN+7li6dCnJ5XLKzs4W0vLz84X/rVYrvfTSS05p27dvJ5PJREREGo2Gjh07RmfOnCGr1ep07AsXLpBMJqM1a9b8iV/LYHg/zKMSg8Fwi8ViwYABA3Djxg1kZGR4zEybmZmJIUOGoHnz5ti1axf8/f09clwGwxtgY6oMBsMtUqkU3377Lfr27YuTJ0967LjHjx/HoEGDsG3bNiaoDJ+D9VQZDAaDwfAQrKfKYDAYDIaHYKLKYDAYDIaHYKLKYDAYDIaHYKLKYDAYDIaHYKLKYDAYDIaHYKLKYDAYDIaHYKLKYDAYDIaH+H+mIvlv6vZmg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AutoShape 6" descr="data:image/png;base64,iVBORw0KGgoAAAANSUhEUgAAAdUAAAEcCAYAAACRXi6LAAAABHNCSVQICAgIfAhkiAAAAAlwSFlzAAALEgAACxIB0t1+/AAAIABJREFUeJzsnXd4VGX6v++ZJFPSe4FQBETARUERFMWAXURFxJW1LGAvLAuigIImShVRv2JFsYPKb0EQRBSxsBZEXATEgIIgQkJIMukzmf7+/jickwwJIclMMinvfV1z5Zwz58w8czLzft7yFJ0QQiCRSCQSicRv9ME2QCKRSCSStoIUVYlEIpFIAoQUVYlEIpFIAoQUVYlEIpFIAoQUVYlEIpFIAoQUVYlEIpFIAkSrE9WdO3fy6aef1utcIQQrV65k48aNTWyVRCKRSCStTFTfeecdBg4cyMsvv1yv81999VVGjx5NVlZW0xomkUgkEgmtSFTff/99xo4di8FgwGAwnPT8ffv28cADD9CxY8dmsE4ikUgkklYkqueffz5ff/01w4YNw+1213mux+Nh7NixnHvuuYwePbqZLJRIJBJJe6fViGrnzp3JyMigtLSUyMjIOs9duHAh27ZtY/Hixeh0umayUCKRSCTtnVYjqioWi4WUlJQTPr9z504effRR5syZQ48ePZrRMolEIpG0d0KDbUBDsVgspKam1vpcaWkpf//73+nQoQPnnXce27dvx2KxUFlZSX5+PsnJyc1sbfPgdDopKiqivLyckpISSkpKsFqtWK1WHA4HNpuNsrIyKioqqKiooLKyEofDgd1ux+l0YrfbcbvdeDwejq+voNfrCQkJISQkhLCwMMLDwwkPD8dkMmEymTAajURERBAREYHBYMBoNBITE0NMTAxms5no6Gji4+OJi4sjMjKyzcwceL1eKioqKCoqoqysjMrKSioqKrBardpfu91OZWUlNpsNm81GZWUlTqdT23Y4HDgcDlwul8991+l06PV69Ho9BoNBu79msxmj0aj5Faj/C/X5yMhIoqKiiIqKIjY2lri4OKKjowkNbXU/cx+EEFRUVFBaWkpZWZn2t/q9tVqt2r76HVf/JzabDafTWeP7rdfrCQ0N1R5hYWEYDAafbfX+xsTEkJKSQnx8PCaTiejoaFJTU0lJSamXj0dLxOPxYLFYsFgsFBQUUFZWpt2/0tJSiouLqaiooLy8HKvVisvlwul04nQ6tfbC6/X6vKb6va1+b9X2w2g0at9R9b7GxcURGxtLeHg4MTExxMXFER8fT0JCAgaDoVW2F63u11ZWVkZsbGytz61atYrffvsNgMGDB/s8l5aWxo8//sjZZ58NwCWXXKL9E9UfT2RkJJGRkSQkJJCUlKT9g6Ojo4mKitJEoyn+0Xa73acxVsWxuLiYwsJC8vLyOHr0KCUlJRw9epTCwkLKy8spKyujrKysXu8REhJCZGSk1jibTCYMBgMmk0n78uv1eu3zeb1e7cfj8XhwuVxaI2a327Hb7Zoo1AedTkdcXByJiYmaSMTHx5OUlERsbCwJCQkkJiaSmpqq/dhiYmK0+x9IcRBC4Ha7cTgclJaWUlBQQElJCZWVlVgsFk0sj29ojh49yuHDhzly5MhJ1/arYzQaMZvN2ndN/R8YjUbCwsK0+y6E0Borr9eL0+nUOkiqEKuNW30LTCUmJtKxY0eSk5NJSEggLS2N+Ph4YmJiSE1NJTU1VWvYoqKiiI6ObpLvudPppKysTOt4FBUVUVRURGFhIUVFRVgsFoqLiykqKiI/P5+CggJKS0uxWCw4HI56vYdOpyMiIgKTyaQ13OHh4RgMBp/vtxBC6+C43W7cbrd2X6tvq8JcF0ajkejoaDp27EhKSgpJSUkkJydrQpyamkpiYqLW0an++9PrAzNZKISgsrKSgoICCgsLqaio0NoQi8VCbm4ueXl5HDlyhJycHO3eezyek95LVQTVjoba8VDvp16vRwih/abU7656X9X2w+FwaCJdWVl50s9kNptJT08nPT2dpKQkEhIStA5jYmIiMTEx2ndWbbsjIyM1m0NCQhp9L71eb6Ov17W20m/R0dE888wz3HHHHbU+r/7DXC4XDoeDJ554gu3bt7Ns2TL69OmDTqejtLSUuLg45s2bx6BBgxg9erQ2ejgZOp1OG6mZzWZMJpP2ZVMbSPWfof5zqn+pHA6H9kVzOBxUVlZqvcC6CAkJITk5mdjYWJKSkkhKSiI6OlobCSYmJhIVFaWJkdqYqI1LVFQUJpOp4Te8HqiNk9Pp1ESqtLSUyspKysvLKSoqori4mLKyMq0BtVqt2Gw2raeszijUhSpI6g9b7RSo918Vp+oNZ/UfuHq/VZvq01AbjUbt/sXExJCUlER6ejodOnQgMTFRGw2azWafH7XasJvNZsLDwwPWeKoIIbDb7dooTX2oMxJFRUVao5qXl8fhw4e1EcmRI0ew2WwnfQ+1o6l+BqPRqI0+1BmM6h0Bl8ul3We73e4zslFnTOoiNDSUhIQEYmNjSU5O9ulsqSKlNqpRUVGaXap4qr/HprjX5eXl5OXlUVxcjN1up6ysTOvoqjNEOTk5FBQUaJ1eq9V60teuPhOhdrJU0ap+r9V7rAq+y+XS/v/qd7quTp7ZbCY1NZW0tDTS0tJISkoiMTFRG30nJSX5iJTamQ30vVRROwFFRUWUlpZis9koLi7WOgHFxcVYLBYOHTpEbm6uNqAoLy+vdwdL/T2qbV9ISIjPPT2+rejfvz+PPvooSUlJzJs3j2nTpjXqs7WakaoQAovFQkxMDPv376e0tJSYmJga56nTXyrqtOPpp5+uHYuOjkYIgdVqZejQoRQWFgLKdIjVaqWwsJDCwkIsFgslJSWUlZVRXl6u9VyrT+1VbzzUUYQ6JaJOgVSf/lAbJnVfbRCio6OJjIzURjHqKFptyOPj41vsNN7xYU6dOnWq13Uej8enN+h0OrVGSf2BqVN95eXlPlN56rS10+nU7r9679V+ok6n035AoaGh2mhR7YhERkZqU3lqA66OntVOSkud2tPpdJjNZsxmMwkJCQ2+3ul0UlpaqglDcXExNptNm/2oPpVqt9u1pQR19KF2FkH5noeFhWmzCeoorHpnU10WUDt86tSf2jFRZy+aqhH3B51Op3VgG4LT6SQ/P5+8vDytY1lSUoLNZtM6Hmp7ot5fh8OhjZbVhxBCu8fq1HRYWJjWYa4uhOosmzrjEB8fr81KtKSpVHVwEh4eTnp6eoOurayspLCw0GfWQx0Bq22E2rGvvuSldkqqj6artxUA8fHxmjY0lpbZStfCyy+/zP333w/AvHnz2LhxIz/++CO7d+/mkksuYenSpQwbNqzGdaqgVUdtkI7vOYeEhGg/nm7dujXdh5EAyshEHYns27cPg8FAx44dZWxxM2AwGLQZjzVr1mjTvxMmTAi2aW0Gg8GgTV+ejAMHDmidj8Z0ktoTZrO53h33xr5+fWZyTkSrEdXx48czZMgQbRSoOh2FhYXhcrlOOLU5depUcnNzaxw3mUz1nkaQNB3qFKUkeMycOVPbHj9+fBAtab9U78S3shW5Noe/2tBqRNVsNtO3b98ax3v06EF+fv4Jr0tOTq7V69dgMEhRlUgkEokP/mpDy1vAaCYMBgNOpzPYZkgkEomkBeGvNrSakWqgUaeNJRKJJNhs3LhR88yWBBd/taHdiqrJZMJutwfbDIlE0gQIISguLtZiM/Py8rSYVzV8Q/V6Vj1H1Vhxt9vt44GrotPptJA51fvWYDBo4VSqN7bq/RwVFUV8fLwWBqeGsqgxrdUTc1x88cXBulUNQk3EocYQq3/z8/O1v9U9cYuKirT4atVrX/XcV0ODjg8FUuNfVW9nNVzKbDZr4TERERGat35UVBSJiYlamFtUVBTJycmkpaU1Kl7VX21ot6JqNBrlmmqQyczMDLYJEoL/f1ATB6hxxWosphrC43A4tEa6tLRUC3NTwyeqh8AdOXKE0tJSjhw5gslk0uIyU1NTiY6OJjExkejoaDp37kxycrIWWlW9sa6eWUlt4KvbVt0+NTRGtaV6pqzqMdo///wz69evp7CwkNLSUnJycrBarVqiiMjISOLi4jRhMJvNREREkJKSQmJiomZjWFiYT7yw0WjURF49poaHVI9tVWNa1RApNXxKDZc6PitV9VDCoqIi8vLyKCsrw2KxoNfrtbhWNRRN3e/SpYtma0REBAkJCVrSk+oPs9nsY7MaSqWGulSPyVXvqxqPq9qsJmtR49/37NmDxWKhrKyM/Px8cnNzqaysJCUlhbS0NPbu3ct1113HW2+9Vef30V9taHXJHwLFwIEDiY+Pr3fBc4lE0jSoIqCmZ6yeJlAVETVrjhq/re6bzWYSExNJTEzUskXFxsaSlpaG2WwO8ierG7fbzZEjRygoKMBqtWqZj9REKBUVFeTn52uJJCoqKrQRnzrCqz6idrlcNTIkqSGFqkhXzzaldiSqZ55SE2pUz2YWGxtLamoqMTExxMfHExEREaQ71nDcbreWTerFF1/E6/Xy7rvv1nmNv9rQbkeqck1VImkZqElAjs8j29YJDQ2lU6dOTRpz2d4JDQ2lc+fOdO7cmS1btmhpbOvCX21ot96/7fFHLJG0RIQQLSrbj6RtUlFRcdKyoeC/NrRbUVXzPUokkuDi9XqlqEqanPLycp8UtifCX21ot6IqBVUiaRn4UxFEIqkv9RVVf7Wh3Yrq8cncJRJJcJC/RUlzYLVaCQ8PP+l5/n4f262oer3eFlkRQyJpb7jd7jYvql6vl4KCAg4fPuxXsvbGYLfb+fnnn5v1PYOJx+Nh2bJlNSrNVFRU1Guk6q82tFtVcbvdLbaUmkTSnmirv8Xi4mJ69+5Nnz59MJvNJCcn06lTJyIiIujZsyeZmZnNkir13Xff5eyzzz5psfW2wpYtW7jllltYuXKlz/HKysp61ZT29/vY9r7J9aSt/pAlktaGx+Npk7/FvLw89uzZQ0JCAkOHDqVTp06YTCbKysrIzs7mhRde4J577iEtLa1J7fjrr78QQrTY2sC1sX37dt566y2efvrpBs9iqOEwx6+NWq3Wenn/SlFtJA6HA6PRGGwzJJJ2T1vt4KqfaeLEiTz22GM1nm+uJaiioiItk1FrYcOGDTz33HOMHTuW/v37N+haVVTDwsJ8jtvt9nq1+f5qQ7ud/rXZbK0qM4hE0lax2Wz1ciBpbVTPFFUbDRFUl8tFXl5eo+ywWq0NKnzu8Xj47rvvGvVeJyMvL69eiRXU70NlZWWD30N9/eM7ak6ns14dC3+1odWJqsPhYOHChezfv/+k561du5Y333yT7OzsGs/Xd35dIpE0LfUNdWhtqAkETiaeW7duJT09nd9//107VllZSf/+/bV1wfnz59OrVy9sNhuLFy8mNTWVU045hS+++MLntSorK3nttde44ooruOSSS3j66acpLS0lMTHR57yioiIWLFjAxRdfzPDhw3n55Zc1MVq3bh0XXHAB2dnZbNq0iYEDB3L11VeTl5fHG2+8wSWXXMLll1/Onj17anyWLVu2cMMNN3DBBRcwZswYPvroI20a1u12061bN5588kkOHjzIiBEjiIiI4JZbbtES2N9444307t2bZ555BoDx48fTpUsXRowY4fM+P/zwA+PGjePCCy/k9ttvZ9u2bdpzJxqpOp3Oeo1A/dYG0YrIzc0VgwcPFoD49NNPT3je1q1bRdeuXUVISIiIiooSgJg+fbrPOeHh4eKBBx5oapMlEslJ+Oabb8TgwYNPep7NJoTH0wwGBYjs7GwBiDPPPFP069dPmM1mERoaKuLi4kS/fv1ETk6OEEKIhQsXCkBs2bJFu3bXrl0CEPPmzRNCCPHII48IQIwaNUp7zbi4OHHKKacIr9crhBCitLRUnHnmmQIQvXv31rYBMXToUO21f/zxR5GQkCAAMXjwYHHWWWcJQEyZMkUIIcSCBQsEIBYvXiwMBoOIjo4WgOjYsaMARHx8vAB83lsIIZ577jkBiM6dO4uLL75YpKamCkB89NFHQgghPB6PAMSQIUNEfHy8iIqKEgMGDBCAeOONN4QQQkyfPl307dtXs69Tp07i3HPPFTfffLMQQgiv1ysmTpwoABEXFyeGDx8uYmNjhV6vFwcOHBBCCPHhhx8KQKxZs8bn/3HqqaeKPXv2nPT/5q82tKqR6jXXXMOBAweAmkN7lcrKSoYOHUq/fv3Izc2luLiYmTNn8uSTT/LXX38BygJ2W51ykkhaG/UdGcTGQkgIGI2QkAA9esCZZ8LgwXDZZXD99TBhAsyYAf/3f7BkCaxcCevWwcaNsHkz7NgBv/0Ghw7BkSNgsUBFBbhc4PVCIHPCqCXNduzYwaFDhxg0aBDDhg2jW7duPtVkcnNzAejcubN2bXFxMYDmWKO2dx9++CGzZ89m+/bt3HvvvRw4cIDCwkJAGc3u2bOHb7/9luzsbLZv385nn32GTqcjNjYWUNYVR44cidfrZfPmzXz33Xe89957AKSmpgJohQimTJnCwIED2b9/PyaTifz8fObNm0dubi7jxo3jwIED5OTkAHDo0CEeeughRo0axd69e9m4cSOffvopkZGR2lSyWjDhm2++ITo6ml9++YWvv/4ak8nEli1bAJg3bx47d+7kxRdfBODVV19l8+bNLF26FIClS5eyaNEi/v73v3Pw4EHWrVvHmDFjADSHrxPNEFRWVp60yEIgtKFVeQe89tprhIeHc9ppp9WowadiNpvZsmULffr00b60Z599NkIIbVpALevT0qtYSCTtgfLycqKjo+s8x+sFNfrE6YSiIuXRVHi94G/mRLW9yczMJDMz84Rrq2p7FBMTox1TQ21UUVVjWzMyMnjkkUcASE9PB8BisZCYmMgHH3zAuHHjOP/887XXueyyy+jZs6fWaVm5ciW5ubksWbKEc889F4CCggIAkpOTAbT11y5durB27VpiY2OJi4vj/PPPZ/r06QAMHz6ct956iwMHDpCens6aNWvweDy8+OKLHD16lPnz5/Pqq6+SkJDAHXfcoX1OVfCWLFlCly5dAIiPj8disfjcE7VtPr6u6aJFi0hLS2PJkiXakkF+fj4xMTHa1K5634/vqNUn928gtKFVjVT79euniWldP8LTTz9d+wKXl5cze/ZsevbsSbdu3QAoKys76WtIJJLmwWKxnNSRxuFQRqjNRSBSEattVXx8fJ25jdVRUXUHHnFsyKw61qgj16lTp2qvpQqAOFaQ/cCBA/Tr16/G63s8Hk3MNm7cCMDo0aO151XxUUVJXYucN2+eNsKNioryEbhTTjkFQPNt+eabb+jWrRszZ86ke/fuvP3220yePJldu3Zx6qmn+nyG/v37+xRlt9vtNRLY1yaqJSUl/PTTT1xxxRU+a/Amk8lnrVR1bjpeVOszUg2ENrSqkSqg9WhSUlJOeu6OHTsYM2YMeXl5bNiwwUdogTbpHCGRtDYqKipO6m1pNoPdrowgHQ4oL4eSErDZlOnbigooLYW8POVvQYFyrKREuc7pVPYrK5XrrVZlytfpVB4OBxxXitRvVFE9WbiQ2qEoLS3VGvPqRbtBcSzS6/VceumlNa53uVyaCNdWXFun02kjX6fTSUhIiE/bp76/Wou16NgUQFJSknZOcnIyR44c0fbVUfLevXsB5X+4d+9eLBYLM2bMYMKECTU6SqqoDh8+vNbPUJ3aRFX9DKrQqyQmJvrUkVVH9cc7JdUnc1cgtKFNiqoQghdffJEpU6YwePBg1q9fT9euXbXn1Zsu11QlkuBT35JcAHq9IrBmMxybrQw4gVpXVUX1ZA25upb6559/arVV1QGAKqo2m42kpCQfj9b4+HgADh8+TN++fTnjjDN49dVXufPOO7W2LS8vj+LiYi2bUu/evfF4POzatYszzjgDqFpLVf1V1Da2usdwSkoK33zzjbafnJxMaGgoBw8eBOCMM85g48aNbNmyhR49evjcg5kzZzJmzBhNONX3U0lISODw4cM+x1RRrR5Soxai37Fjh8+5aWlpFBYWal7kJxJVIcRJPbEDoQ2tavoXlJ5EaGhonT3b5557jokTJzJ37ly++OILH0EFZRoBIC4ujjlz5qDT6Wo8srKymvBTSCQSlfpM/zYngapCp46eTiaqanKDqVOn8vjjj/Ovf/2LyZMnA1WiajKZaqQ0VAV4//796HQ6pk6dSnZ2NmeffTbz58/niSeeoH///hQWFmrOUGpoyu23384nn3zC2rVrGTlyJKA4QVWn+ugxOTmZ/Px87ZheryctLU1z/rz33nsJDQ3lwgsvZNasWbz33nssWLCAgQMHsmDBAoqKijShPH5U2qlTpxohkuq9q+47o9frGTFiBF9++SWPPfYYmzZt4vnnn+epp55CCMHq1auBqtH68dO/arKNrKysWtv8zMxMH21oLK1OVMPCwvB6vScsIuv1ennmmWe47777mDJlSq09EzWIOiUlhfz8/Ca1VyKR1E1ZWVmb9m842fRvr169mDFjBlu3biUrK4sXXnhBa9/U6c8uXbrUaMt69uwJVK0D3nzzzbz++us4HA4efvhhMjMzSU9P56677tJGXv369WPRokX8+eefXHXVVVxzzTWUlZVx6623sm3bNvbt20dGRgaAT65g9f+jTuEC9OjRQxPrTp068eWXX9KrVy8ef/xxbr75ZqZNm0Z4eDhr1qzhoosuokOHDoSEhNRYXz7ttNMoLy/3adPV6Wz1M6o89dRTXHnllcyePZuhQ4cyffp0/vGPf9C5c2eWL18OKIIYHh7uM32tUtdINS0tzUcbGk2jg3GCQGFhoXjppZcEID7//HNhs9lqnJOXlycAMXv2bPHBBx+IxYsXi0WLFol169ZpMVWLFi0SgMjPzxc33HCDFstV/ZGZmdnMn04iaZ9cddVVWixjW6K4uFjce++94uDBg/U6v6ioSPz666/CYrEIr9crli1bJiwWixBCiMrKSpGXl1fjmvXr12vnqHg8HrF//36f86vHkwohhMPhENu2bRN//PGH9vzXX38tvF6v8Hq9WsynyoYNG8Tw4cOFw+HQjm3btk2sX7++hk0lJSVi7969oqysrMZzhw8fFi6Xy+dYXl6e+OKLL3yOeb1e8d///reG3So5OTli69atory8XAih5DD4/ffftc9fWFhY4xpV7jIzM2tt81euXOmjDY2lVYlq7969fW6CGjB80003iS5dugghhCgvLxeRkZECEAaDQcTFxYkOHToInU6nBVfPmjVLAMLpdAbro0gkkmMMGTJEfP3118E2Q9LGAYTnJNlDAqENrcpR6X//+x8VFRUIIdDpdNpCeq9evTSPtcjISPLz83E4HMTExPh4/KoeXUVFRYSHh9dIYyWRSJqfI0eO+DfdJpHUA71ej8fjqXMKOBDa0KpE1Ww21xpn9Oijj570vOou0keOHGnycksSieTkCCE4dOiQTzYhiaQpMBgMOJ3OOgUzENrQ6hyVAoHFYql1EVsikTQvpaWlGAwGGd4maXLMZnONDE3HEwhtaJeimp+f36Jc+CWS9kphYWGNCioSSVOgjlTrIhDa0C5FNScnR8sIIpFIgkdZWZlPzluJpKmIiIjwCROqjUBoQ7sTVbfbTWFhYY2sHhKJpPkpKyuT6UIlzYLRaKw1jaNKoLSh3YmqGih9fP5IiUTS/MjpX0lzYTKZ6hTVQGlDuxNVNSOIFFWJJPgUFRVpOWwlkqYkPDxcy+1bG4HShlYVUhMI1NyO8ocskQQfp9NZI/F5a0IIQXl5OWVlZdojLy9P2y4qKqK8vByr1UplZSUOh4Py8nLtWHl5OU6nE7vd7vO3erm26uj1ekJDQwkJCcFoNBIREaGFEBoMBsxmM1FRURiNRoxGI2azmfj4eMLDw4mMjCQ2Npb4+HhiY2OJjo4mKSmJmJgY7TXqKlHX0hBCYLFYOHz4MPn5+ZSUlFBUVERlZaV2b61WKxUVFdjtdr777jsuvPBCLQXi8QRKG9qdqKqlfepbFUMikTQdsbGxvPTSSyxZsoTIyEhNACIiIoiKiiIqKorU1FRiYmJISkoiMjKSuLg4rYamKiomk0kL2jcYDJqoVM81K4TA7Xbj9Xpxu91UVlbicrnweDy4XC7sdjs2m42KigrKysqwWq3YbDZsNptWBaWgoACLxUJOTg4Wi4Xi4mJ0Oh3R0dHExsYSFRVFSkoKMTExREdHEx8fT1JSEl26dNHsVD9XREQEkZGRmhgeb7der9cSFQghtJznHo8Hj8eD3W7XxNput+NwOLDb7ZSXl2viXFlZicViwWazYbFY2LdvH8XFxZSWllJaWkp+fj5lZWXYbDbcbjdJSUnExsaSmJhIbGwsaWlpJCYmEhMTQ3x8PFFRUURHR2u2q/YaDAZMJhOhoaEYDAYMBgOhoaFasnr1M6j/A/V+W61WSkpKKC4u1u5/YWEhFosFq9WK1WolLy+PiooKiouLsdlsWK1WysrKKC4uJjw8nI4dO5Kamqp1GMLDwwkPDyc2Npb09HQiIiIIDw/nmmuuqZFkvzqB0oZ2K6ptOYG3RNJauOWWW7jppptwOBw+DWdFRYUmbkeOHKG0tJQ//vgDq9WqNcBOp1MTPofDgdVqxeVy4XQ6cTqdOBwOnzqboFSMCQkJITQ0FLPZTGhoqPYwm83aiC4mJkZrnM1mMwkJCXTo0IEzzzxT205MTCQuLq5ZHK10Op1mu5q8ICIiIqChgS6Xi4KCAoqLiyksLKSkpIQjR45QWFhIYWEhe/fupaKigpKSEm0E6HA4tPtdWVmJ2+3G6XTicrlwu901RoXq5wgLC9PutyqGaicpISGBxMREIiIiiIuLY8CAAURFRREbG6uJubofyPjmQGlDuxNV1aX6ZEWRJRJJ86DX67XpR5mUJXiEhYXRoUMHOnToEGxTgkKgtKHdOSpZrVZAiqpEIpFIqgiUNkhRlUgkEkm7R4pqI1FdqmWuUYlEIpGoBEob2qWo6nS6Or3AJBKJRNK+CJQ2tDtRdTqdGAyGVhWPJZFIJJKmJVDa0OpE9aOPPmLBggV1nuNyuVi8eDHjxo3j8ccf1zJlACetpyeRSCSS9kegtKFOUbU1QukvAAAgAElEQVTZbGzevJnt27fzxx9/UFxcXGuWj+MRQuByufw2rjper5eZM2cycuRIPvvssxOeZ7FYOPvss3nggQcoLCxkyZIl9OjRg19//RUAh8PRqjO4SCQSiSTwBEob6oxTnTZtGi+88ILPsZCQEBISErRUV2pqK4fDgcPhoLi4mMOHDxMaGsrevXv9rqKusnz5chYuXMgpp5xS5/B8ypQplJWV8euvv9K1a1fsdjtXXHEF06ZN4+OPP6ayshKz2RwQmyQSiUTSNgiUNtQpqvfccw+hoaHk5+dTWFiopY0qKChgz549db5wRkZGQPPrjho1ioyMDKZNm0ZOTk6t59jtdpYvX84LL7xA165dAaUywcSJE7n++uvxer1YrVYZTiORSCQSHwKlDXWK6umnn86zzz5b4/iIESPIyclh7ty5TJw4UUsFFhoayosvvsjUqVMpLy/HYDD4baCK0WikQ4cOFBcXn7CKwJYtW7Db7Vx11VU1Pgco09JSVCUSiURyPIHShgY7Ku3du5d169aRkZHBww8/TEREBNHR0URHRxMeHs6DDz7I4MGD2bx5M7t27fLbwOOxWCykpKTU+lxBQQFAjVRnMTExgJJ3UvXwkkhOhBDgdgfbColE0pwEShsaLKq5ubkA9O3bt9bndTodw4YNAyA7O9sP02qnLlGNi4sDqorNqpSWlmq2eb1erfJDWFiYVkXh+EdWVlbAbZe0TH7/HebOhUsugeRk0OshLAzCw+HUU+Gaa+DRR2HlSjj2VZJIJK2UrKysGu29WmpP1QZ/aHBCfdXxaN++fSc85/Dhw0DTpAKsqKg4YRUB1baDBw9qAguKuOv1+hqiWh9PZknb5b//hQULYN262p+vrIR9+5TH2rXKsdBQyMiAf/4TRo0CWUFQImn9hISEBExUG/wKPXv2ZPDgwWzYsIEdO3bUeD47O5vly5cTHR2tjVgDiclkOmG4Tq9evUhPT2f16tU+x1etWuWzripFtX1z5IgiiBkZJxbUE/223G744gsYO1YZ1d52G+zc2XS2SiSS5qG6NvhDo15h9uzZ6PV6LrjgAiZOnMjq1avZuHEj8+fPZ/DgwdjtdiZOnBjQkarT6WTDhg3o9Xq2bNnCDz/8oD2n5mzU6/XccccdPP300yxdupScnBwyMzN59913ufvuu7Xzjy+aW9tDTv+2Tf7zH+jdG1atqjqm08HVV8O778Iff4DHo4hnaakimG+/DQ89BGed5ftalZXw5ptw5pkwYoQUV4mkNZCVlVWjvVcJSKY90Ug2btwo+vTpIwCfh9FoFA899JBwu92NfelaWbp0qTAYDCIkJESEhISI/v37CyGE2LVrl9DpdGLJkiVCCCHsdruYOnWqCAkJEYAwm81i5syZwuPxCCGEyMjIEBdeeGFAbZO0fNxuIR5+WAjFDanqMXasENnZ9X+dQ4eEmDdPiNNPr/laIMQNNwixf3+TfQyJRNJEBEobdEIcV5q9gfz66698+eWXlJWV0aFDB0aOHOmzntnUlJWVce211/LSSy/Ru3dv7Xhubi5//fUXp556KgkJCdrxYcOG4Xa7+eabb5rNRklwcbngllvg//2/qmPdusGSJdDYFQoh4Icf4JlnFAem6r+iiAiYNw/uuw9CQvyzXSKRNA+B0ga/RbW1cdlll1FWVuYzfSxpuzgccMMNVY5GAFdeCe+9BycId24wv/yieAd/9JHv8fPOU97nWB4SiUTSggmUNrS6hPr+YjQacTgcwTZD0gy43TBmjK+gTpig7AdKUAH69oXVq2HzZmW9VmXzZujXDz74IHDvJZFImoZAaUOdITUPPPAAr732Gnq9ntDQUMLCwrSHXq8nJCQEk8mEyWTCaDRiMpkwGAyYTCY6dOjA7NmzTxj+EiykqLYPhID771fETmXaNGVatqmq/p17Lvz8s/Iec+ZUOTv94x+wYQO89BLIMr4SScukWUTV5XLhdDrxeDxaKsKGcPXVV3PppZc22rimwGw2U1lZGWwzJE3M3Lnw6qtV+1OmNK2gqhiNkJUFV1wBN90EBw4ox998E379VVl/TU9vWhskEknDCZQ21HtNVQiB2+3G5XLhcrm0fbfbjd1ux2q1YrPZsNlsOJ1OzGYz559/fosrBn733XezevVqjh49GmxTJE3EunVKiIvKLbcoYTEBCEFrEGVlymh56dKqY8nJsGIFDBnSvLZIJJK6CZQ21Dujkk6n06Z+WzMGgwGn0xlsMyRNxIEDcOutVfsXXQSvv978ggoQHQ3vvAMDB8LkyUr8a36+kg7xnXfgxhub3yaJRFI7gdKGgDc18+fP5/333w/0ywYMOf3bdrHZlExJxcXKfno6LF8OwayfoNPBv/6lZGFS6zw4nYoD1fz5vqE4EokkeARKGxolqm63m1deeYWJEyfy+++/a8eFELz++uvcdNNNfNBCXR7Dw8NxOBwyRWEbZMoU2L5d2Q4LU7InJSYG1yaVjAz48Uc47bSqYw8/DPfco4xgJRJJcAmUNjRKVO+8807uvfdenn/+eQYMGMDevXsBZYp448aNmEwmZs2a5ZdhTUV4eDhQldpQ0jb4+GN45ZWq/UWLFG/clkTXrvD994rAqrz6qjJqlQ7pEklwCZQ2NFhUi4uLWbZsGenp6bzyyiuUl5czdepU7fkuXbpwzTXXkJ2dzZ49e/wyrikwm80Acgq4DZGfryS2Vxk1Cqqlem5RxMcr4TW33FJ1bMUKJfew1Ro8uySS9k6gtKHBovrbb7/hcrm4+uqrueuuu7jgggtYvXo1O6tlEz/nnHO0c1sapmOBgna7PciWSAKBEEo6wGP16UlLg8WLmz50xh8MBsUb+d//rjr2+edKGE5FRfDskkjaM4HShgaLqvVYdzoxMRGdTsfcuXMBxUFJRQ2jaYnCpVbOscphQZtgzRol9lPljTdazjpqXej18Oyz8MQTVce+/RauukqOWCWSYBAobWiwqPbp04ewsDBWrVqFx+NhyJAhDBkyhOXLl2uFy9XciWoN05ZE5LGq0lJUWz82m+9o7/bbldFea0GnU3IGP/NM1bH//heGD1cyMUkkkuYjUNrQYFFNS0vjnnvuYdeuXVx33XX89ddfPPzww3i9Xp566ik2bdrEhx9+SPfu3VukqKq9kQo5z9bqmTcPDh5UthMSYMGC4NrTWCZPhoULq/b/+18lvraoKHg2SSTtjUBpQ6O8f5944gkyMjJYu3Yt3bp1Y968eYSFhfHWW29xxRVXIIRg4cKFLS6bElT1RqSotm7++MNXROfPV5yAWitTpvgK67Ztyqi7vDx4Nkkk7YlAaUOjRDU2NpYvvviCd955hxEjRrBt2zYtT/CQIUPYuHEjI0eO9MuwpkJ6/7YNJk9WkiiAkrGouvdva2XKFN98xVu3KmusZWXBs0kiaS8EShvqnabweEJCQrj11lu59dZb8Xg8lJaWYjabNcMCye7du5k/fz5Hjx7l4osvZsKECXW+T0FBAe+//z4FBQUMGTKEyy67THtOrZpTJluqVsuXX1aVc9Pp4IUXgpOGsCm4804lGcS99yr733yjCOunnyrFzyUSSdMQKG0ISFMUEhJCfHx8kwjq+++/T9++fdmzZw/p6enMmzeP884774QBuj///DO9evXitdde46effuK6667jzTff1J6PPzZHWKzmspO0KoSAGTOq9seNg2MRXG2Ge+6Bp5+u2v/2Wxg5ElqgM71E0mYIlDacVFRXrlxJnz592Lp1q3Zsx44dfPzxx3z11Vds27aNvXv3cvDgQfbv38/u3bvZuXMnRQHwsigqKuLuu+9mwoQJbN68mSVLlpCdnc3+/ft5++23a73m0UcfZciQIezcuZP169ezcOFC7r33Xi31VGRkJKGhoRQWFvptn6T5+ewzOOZcjsEAjz8eXHuaigce8PUK3rhRKSUnUxpKJE1DoLThpNO/K1asYPfu3axZs4ZzzjkHm83GgAEDcLvddV7XpUsX/vzzT7+MW79+PV6vlyeeeAL9sfm91NRURo0axbJly7hXnSOrxq+//sq4ceM0J6mkpCQcDgdWq5WoqCj0ej1paWnk5ub6ZZuk+RECHnusav+OO6BTp+DZ09RMnqzErD76qLK/apUSNvTmmy07uYVE0hoJlDacVFSfeuopBg0axG3HPEHMZjNz5sxh9+7d2Gw2SkpKKCsrw+VyERISgsFgICwsjPPPP98vwwA2bdrEOeeco811q/Ts2ZMNGzbUes3VV1/Nk08+SWJiIkajkaysLC6//HLNswsgPT2dw4cP+22fpHnZsEFx3gGlGHj1aeC2ysyZUFJSNR389ttKtZsFC6SwSiSBJhDacFJRTU9PZ9KkSdq+TqfzyfXblJSUlJCQkFDjeGRk5AkDdGfMmMGyZcuYMGECoCRJnjlzpk94T0pKCn/88UfTGC1pEmobpXboEDx7mpMFCxRhff11ZX/hQoiMhMzM4NolkbQ1AqENLdpnMiEhgZKSkhrHS0pKiIuLq/Wa6dOnYzKZWLt2Lb/++itDhgzhkksu4ZdfftHOiYmJofRYyppu3bqh0+lqPLKysprkM0kax6efKqXTQBmlPvxwcO1pTvR6pQJP9Si1rCzf8BuJRFI/srKyam3zDx486KMNjaVOUT148CDvvfdejeO5ubnN4j2bnp7Ovn37EMdVct6xYwdnnXVWrXa98847LFmyhBEjRtCnTx9WrVqF2Wxm2bJl2nmRkZGUH4uqrz4tLGm5HEsxDcBdd0HHjsGzJRiEhsIHH8Dll1cdu+8+JRG/RCLxn/Lych9taCx1iupjjz3GzTffrNVLBaUQ+ZAhQ/j73//u1xvXhyuvvJKDBw/yv//9TztWVFTE559/znnnnVfj/MOHD+P1ejn11FO1Y2azmcTERCwWi3YsPDxcC8lRa+hJWi6bNythJaAUH2+m1YcWh9GolIk7+2xl3+NRytz99FNw7ZJI2gJWq9VHGxpLnaLqOFY5edu2bT7H9u/fT05Ojl9vXB/69+/Peeedx5gxY1izZg1fffUVGRkZ6PV6xo4dC4DL5dK8tU477TSio6OZO3cupaWluFwuPvjgA/bt28fl1br40dHROBwOnE4nP/zwA0KIGg85/dtyeOqpqu1bboH09ODZEmwiI5XEF+pIvaJCqcX611/BtUsiaS1kZWXV2uYPGjTIRxsaS52ietFFFwFwzz338NlnnwFgNBrR6/XNkjtXp9OxevVqBg0axLXXXstFF11EREQEGzZsIDk5GYAbbriBTp06UVJSQkxMDEuWLGHdunXExsZiMpkYN24cDz30EKNGjdJeV/Um9neYL2l6fvtNCSVReeCB4NnSUkhLU6Z9VbeCvDy45hpZi1Ui8ZdAaEOd3r9jxozhiSeeICcnh+HDh3PhhRdy+umnExISQn5+Ps8//zxms5mwsDBcLpem8GFhYURERNCjRw/OP/98Lca0MSQnJ7Ns2TIWLVqEw+EgLS3Nx5P30UcfpUOHDsTExACKyF5zzTXs27cPh8NBjx49aoTkqJkzCgsLa/UulrQcnn22avuqq+BvfwueLS2J3r2Vzsall4LLBTt2wI03KvVlQ0KCbZ1E0joJiDaIk5CTkyPuuusukZCQIIAGP1599dWTvUWz88knnwhAfP/998E2RVIH+flCmExCKAE1Qnz1VbAtanm8/nrV/QEhpk4NtkUSSeslENpw0jjVDh06sHjxYl555RX279/P/v37mTBhAr///jvTp08nMTERULJRqA+Hw0FRURFHjx5l2LBhjVP7JkRWqmkdLF5cle/2rLMgIyO49rREbrsN9u5VSt+BEtN69tnQDH6EEkmbIxDaUO8qNTqdju7du9O9e3e6dOnC77//zo033ki/fv0a/ebBIjY2FqDWGFhJy8BuV6rPqEyeLDMInYg5c+CXX2DdOmX/ttvg9NOVh0QiqT+B0IZGLXbefPPNpKenk5aW1ug3DiZJSUmAUiJO0jJZuhSOHlW2O3ZU1gsltaPXK/dLjSSzWpVQGz9j2CWSdkcgtKFRojp27FgOHTpESkpKo984mKhOTbKmasuleragSZOU+FTJiYmNhQ8/BDXs+vffleT7x+VNkUgkdRAIbWjRaQqbCqPRCIBdFqhskezYUZU432CA8eODa09r4W9/q8oPDLByJTz5ZPDskUhaG4HQhnYpqqGhoRiNxmaJtZU0nHfeqdq+/nqQUU/1Z8wY+Ne/qvZnzIAvvwyePRJJayIQ2tAuRVWn0xEfHx+QQuqSwOL1wvLlVfv//GfwbGmtPP00DBmibHu9itAeOhRcmySS1kAgtKFdiipAVFSUXFNtgXz7LagZMBMS4OKLg2tPayQsTEm+r7o8FBTA6NHgR+Y1iaTd4K82tFtRNZvNMk61BbJkSdX26NHSQamxdOgA/+//VWVX+vFHeOih4NokkbQG/NWGdiuqRqNRKxggaRlYLPCf/1Tt33FH8GxpC1x4oZIMQmXRoqpYVolEUjv+akOjRNXhcPDVV1/h9XprPFdRUcFzzz3X4pPVh4aG4na7g22GpBpvvOGbQWnAgODa0xaYPBmuvbZq/7bbID8/ePZIJC0df7WhUaJ65513ctFFF7Fx48Yaz23atIlJkyZx2223Ndqo5kCv19faKZAEB68XXnmlav/++4NnS1tCp1Om1NU8Lfn5ygyAjF+VSGrHX21osKgeOnSId999lzPOOIOhQ4fWeP7yyy+nV69erFixgv379zfasKZGr9cjZMvSYvjyS1C/LjEx8I9/BNeetkRiIrz1VtX+2rW+8awSiaQKf7WhwaL61VdfAXDTTTdhMBhqPB8aGsrdd98NwLoWvICjk4lkWxRvvFG1/c9/wrG81pIAcdllvvGrkyfDwYPBs0ciaan4qw0NFlXV1TisDrdMtXJNS86tK0epLQeLBVavrtq//fbg2dKWmT8fTjtN2a6okGkMJZLa8FcbGiyql19+OWazmVmzZrFjx45az9m8eTMAZ5xxhl/GqezcuZORI0fSt29fbr/9dv7666+TXuN0Orn99tt5tXoS2Wp4vV45Wm0hvPEGqB7s/ftDgL42kuMID4e331YS8AN88YXvOrZEIvFfGxosqqeeeirPPvssJSUlDBw4kMmTJ2trp0IIVq1axWuvvUZsbCwjRoxotGEqq1evpn///hQXF3P99dfzv//9j379+vHnn3+e8BqPx8PNN9/MihUrGDRoUK3neL1e9Pp2G1HUYhDCNzb1X/+SJd6akkGDfONVH3wQDhwInj0SSUvDb21obHXzDz74QCQnJwtAACI1NVWkpaUJQISEhIgVK1Y0unK6it1uFykpKeLOO+8UXq9XCCGE0+kUvXv3Fvfdd98Jr5s0aZKIjY0VP/744wnPOeecc8Tll1/ut40S//j+eyEUaRUiKkoIqzXYFrV9KiuF6NOn6r4PGyaExxNsqySSloG/2tBoOb7xxhvZt28fb7zxBldddRU6nQ69Xs/YsWPZunUr119/feOV/hjfffcdBQUFPPbYY9pwPCwsjFtuuYUVK1bUes1ff/3FSy+9xEcffcQ555xzwtd2Op21OlpJmpeXXqravuGGqtJlkqbDZII336yaBv7qK3j55eDaJJG0FPzVBr/mP6Oiohg/fjwff/wxubm5HD58mLfeeov+/fv787Ia3377Ld26dSM9Pd3neLdu3cjPz8dms9W45plnnqFHjx6sWrWKK6+8koceeoh9+/bVOM/lctXpbCVpeo4e9U2ef++9wbOlvTFwIEydWrU/bZqcBpZIwH9taNGLilarlejo6BrHzcfiLZzHZQh3Op289tprZGdns23bNkJCQliyZAkDBgzg0HFlOuRINfi8+y64XMr2eefJDErNTVYW9OmjbFutcOed0htYImnykeqaNWvo168f27Zt0479+uuvfPbZZ3z77bf88ssvHDx4kNzcXA4dOsQff/zBnj17KC0tbbRRKomJiRQXF9c4XlRUhMFgIDIy0uf4kSNHsNlsfPTRR2zatImPP/6Y3377jZCQEN59912fc+12OyaTiQMHDqDT6Wo8srKy/LZfcmK8Xnjttar9O+8Mni3tFaPRdxr4iy9g6dLg2iSRNDVZWVm1tvndu3cHqrShsYSe7IT33nuPHTt28OGHH3LWWWdhs9no378/LnWIcQJOOeUUvzMqdenShcOHD1NeXk5UVJR2fNu2bfTv35/QUF/zVZs6deqkHUtOTuass85i7969PueqvZHjR7uS5uGLL+D335Xt6Gj4+9+Da097ZeBAmDgR/u//lP0HHoCrr4bY2ODaJZE0N+ro1N+R6klFdcGCBfTv31/LkmQ2m8nMzGT37t3YbDaKi4spLy/H5XKh1+sxGo2EhYVx/vnnN9oolcsuuwyAlStXMm7cOADKy8tZsWIF/6glj13Hjh3R6/Xs2rVLW9cVQvDnn38yePBgn3OlqAaX556r2h43DiIigmZKu2fWLPjwQ/jrLygsVPaffjrYVkkkzUugRLXRITXNxd133y0iIyPFggULxIoVK8Tf/vY3ERERIf744w8hhBAOh0Ns2rRJC7kZOXKkOP3008WBAweE0+kUTz75pNDr9SI7O9vndQ0Gg5g6dWqzfx6JELt3V4Vz6HRC/PZbsC2SLF9e9T8JCRFi27ZgWySRBAd/taFFOyoBPP/888ycOZNZs2YxevRokpKS+Prrr+nWrRsAM2bMICMjg59//hmAZ599loiICLp3705kZCRPPvkkS5YsoXfv3tprut1unE5njTVZSfNQfRR09dXQs2fwbJEo3HADZGQo2x6PUiJOVkaUtDcCoQ0nnf49Ho/Hw5w5c/j666+prKxk9OjRTJkypdEGnIywsDCmTZvG1KlTcbvdNVydp0+fTkREhJYSsWvXrvzwww/s2LGD8vJyBgwYoHkLq6i1Xquv00qah9xceOedqv0HHwyeLZIqdDrFceyMM5Sattu3w6uvwn33BdsyiaT5CIQ2NFhU161bR2Zmprav0+maVFSrv09tsUMJCQk1PHV1Oh39+vU74WupRQFqC9eRNC3PPgvqMva558IFFwTXHkkVp54Kjz4KM2Yo+5mZSgm+uLjg2iWRNBeB0IZGT//efffdlJSU8O233zb6zYOFGu4TExMTZEvaF8XFvgncH35Y5vltaTzwAHTpomwXFvomiJBI2jqB0IYGi2pGRgaRkZH8+OOPREdHt8qk9CUlJQDEyriBZuWFF5SSY6AkHQhAvQVJgDGZlNkElSVL4FjRKYmkzRMIbWiwIsbExDBu3Dh+/vlnVq5c2eg3DiZqQok4Oa/VbFRUVMVCAkyfXpV0QNKyuO46GDmyav/BB2WmJUn7IBDa0KhmLTMzk06dOnHzzTfz4osv4q7mJiiEwOv14vV6G21UU5OXlwdASkpKkC1pP7z4IhQVKdunnAJjxgTXHkndPP00qC4M33/v61wmkbRVAqENDRbVwsJChgwZwqFDh3A6nUyYMIGwsDAt1ZNeryckJITQ0FDeeOONRhvWlBQWFgKQlJQUZEvaBxUV8NRTVfuPPFLVYEtaJt26waRJVfszZsAxx0iJpM0SCG1osPev0WikV69eREVF4XA4ECeYF9Lr9SQnJzfasKbEYrFgNptlQv1m4uWXwWJRtrt0gX/+M7j2SOpHZqYyQj16FHJy4LHHfNdbJZK2RiC0ocGiGhUVxapVqxr9hi2BkpISEhISgm1Gu6CiAhYsqNp/+GGQfZnWQUSEMg18yy3K/vPPw913Q69ewbVLImkqAqENDZ7+FUKwfft2HA6HX28cTAoKCqSoNhMvvaSEZgB07QrjxwfVHEkDuekm30xLDzwgnZYkbZdAaEODRfWTTz6hf//+PP744369cTApKiqSotoM1LaWKkeprQudTpnyVeOJ16+H//wnuDZJJE1FILShwaKam5sLVKVzao1UVlYSHh4ebDPaPM895ztKHTs2qOZIGkn//sq0r8r991f9XyWStkQgtKHBa6qqihcVFeF0OrHb7dqjsrISh8OBx+OhU6dOJCYm+mVcU2G1WomQtcaaFIvFdy115kw5Sm3NzJ8PH38Mhw8rgjplCrz9drCtkkgCSyC0oV4j1ffee4/09HTCw8O59dZbtWNGo5GYmBhSUlLo0qULvXr14swzz+Sss86iY8eOLFu2zC/jmorCwkLi4+ODbUabZvZsOJZGk9NOk6PU1k5MjOLFrfLOO7BmTfDskUiagkBoQ71Gqj/88AM5OTmAkqweIDQ0lMTERMxmMyaTCbPZrLkiO51OPB4PHTt29Mu4pkAIQXFxcYsdRbcF9u1TUhKqzJkDoQ2eE5G0NEaMUBLsv/++sn/HHbBrF7TQyDmJpEEEShvq1dQ999xzzJo1C7PZzJdffsmVV17J8OHD+eijj/x682BQUVGBEEJWqGlCHnywqhbnkCEwalRw7ZEEjhdegE2blBJ+BQXKWuuHH8rCCJLWT6C0oV7TvzqdjpiYGAwGAwUFBUDrzUYk8/42LV98AdX7Wk8/LRvctkR8PLz5ZtX+6tXQQld5JJIGEShtaLD3b48ePUhMTOSSSy7x643rS2FhIffffz+pqal069aNRYsW4XK5Tnqd1+vltttuIzU1VSvnA4qDFSDXVJsApxMmTqzaHzsWzjknePZImobLLoN77qna//e/4ciR4NkjkQSCQGlDg1e6zjvvPG202tQUFxczcOBAXC4X06dPx2KxMHPmTPbu3cvzzz9f57Uvv/wybx7rUlutVq0+nlqE1p/K7pLaefZZyM5WtiMilLVUSdvkqafg00/hzz+VQgm33QaffCJnJSStl0BpQ6Oq1FRUVLB8+XKcTmeN54qKipgxY4aWmNgfFi5ciNVqZfv27UyaNIlZs2axePFiXnnlFc1xqjb27t3LQw89xLhx42o8V1lZCYDZbPbbPkkVR474iuisWdAC/dQkASIy0nca+NNPfb2DJZLWRvFxR18AACAASURBVKC0oVGietNNNzFmzBi++uqrGs9t3bqVuXPncvPNN/tlGMDq1au56667fDJcjBo1Cr1ez4YNG2q9xu12M3bsWAYMGMAdd9xR4/lAVHaX1OSRR6qqmPTqBRMmBNceSdMzdKiStlBlyhT45ZegmSOR+EWgtKHBorpv3z7Wrl3LueeeW+u66qWXXkr//v3ZsGEDu3fvbrRhZWVlZGdnM2jQIJ/jRqORlJQUDh48WOt1Tz31FD///DOvvfYa+lqqYEtRDTzffQdvvVW1//zzsrRbe2HOHOjbV9m22+GGG5T0lBJJayNoovrNN98AMHr0aEJCQmq+oF6vjRA//fTTRhumTi3XljIqLCwMj8dT4/j//vc/MjMzmTNnDqeddlqtr6sWAjAajY22TVKFxwP33Ve1f+210Ew+bJIWgMkEy5eD+jP97TfFiUkm3Ze0NgKlDQ0WVXXeuS4P3MjISEApo9NY4uLi0Ov1mkeWihACi8VSozK7zWbjuuuuw+VysX79eq655hoeeeQRACZNmsR///tfoEqsDQYD1157rVZc/fhHVlZWo21vT7zxBuzcqWyHh8OiRcG1R9L89O4Nr7xStb9sGbz6avDskUjqIisrq0Z7v2bNGh9t8IcGi+rVV19NTEwMTzzxBF9//XWt56jHBwwY0GjDQkJCOOWUU9ipttjH2Lt3L6WlpZxzXKyGXq/n9ttv5/7776dbt27Ex8cTdmwOsrS0VPNYtlqtgDICVjsIksZhsShrqSrTp0PnzsGzRxI8br3Vt6zfxInw44/Bs0ciaQgRERE+2uAXohEsX75c6HQ6odPpxD/+8Q/x/fffC6fTKex2u3j55ZeFXq8XKSkpwul0NublNSZPnix69OghHA6HEEIIr9cr/v3vf4vIyEhht9tPev33338vAJGTk6MdmzZtmggLCxNCCHHeeecJoNZHZmamX7a3B8aPF0KZ6BOic2chrNZgWyQJJlarEGeeWfWd6NhRiLy8YFslkfiSmZlZo73fvHmzjzb4Q6NEVQghNm7cKHr06KEZFRYWJkwmkwCE2WwWn3/+ud/GHThwQERFRYkBAwaIl19+Wdx0000CEHPnztXO+eSTT0R2dnat13/77bc1RHXSpEkiMjLSb9vaO5s3VzWeIMSaNcG2SNIS2LdPiNjYqu/F0KFC+Nm3lkiahUBpQ6NCagAuvvhisrOz+fjjjxk/fjx9+vShd+/eTJ06lezs7IBkXOratSs7d+6kY8eOPPbYY+zatYulS5cybdo07Zxrr72W6667rtbru3fvzuDBg4mNjdWO2e12TCaT37a1Z9zums5JV18dPHskLYfu3ZWE+2oSiK+/VsKrpOOSpKUTKG3QCdG6v+6ff/45p556Kl27dq3X+ePHj2fjxo0cOnSoaQ1rwyxcCA89pGybTLB7t1KEXCJRmT0bHn20av/JJ2Hq1ODZI5GcjEBpQ6NHqifiX//6F0899RTNpdWXXnppvQUVFC9hvxei2zEHD0JmZtX+Y49JQZXUZMYMqJ7/Zdo0eO+94NkjkZyMQGlDo9MUzpw5k1GjRvHdd99px4UQ/PDDD0ydOpWXXnrJb+OaAimqjUcIJXm6zabsn3GGUuZNIjkenQ6WLIELL6w6Nm4cfP550EySSOokqKJ66623MmfOHNauXcuwYcP4+eefAaVE3Pr164mOjmbhwoXNNlptCC6XSwu1kTSM//zHt6zbyy/LzEmSE2MyKd+XPn2UfZdLqa27bVtw7ZJIaiNQ2tBgUc3Pz2fNmjX07NmTFStW4HK5eLDacCUxMZGRI0fy559/8ksLTATq8XhqzQQlqZuKCt88r3ffDYMHB88eSesgNlZJtp+eruxXVMBVV8EffwTXLonkeAKlDY3K/ev1ern88su59tprueqqq/jyyy/5/vvvtXP69eunndvSkKLaOGbPBrUwUEqK4ngikdSHTp3gs88UgQXIy4MhQ5SUhhJJSyFooqrmR1RTEc6ePRuAuXPnaueo6Z5qy88bbLxeb62J9iUnZudOePrpqv0FC0DWI5A0hD59YPVqZUoYlFKBF1+s1GOVSFoCgdKGBr/CGWecQUREBB988AF2u51+/foxfPhw1q1bp6UU3LRpEwBnnXWW3wY2BVJU64/HA3fcocSmgjLle8stwbVJ0jrJyID166uS7+fkKI5M+/cH1y6JRCUoopqQkMCkSZM4cOAAGRkZ/Pjjj1ri+vnz57NixQrWr19P37596d69u98GSoLL88/D1q3KtsGgeHTKPomksQwdCmvXKt8lgEOHlBHrX38F1SyJJGA0KvmD3W7ntttu4/333wegW7duHDp0SJvuDQsLY8OGDVxY3Z++hTB06FCEENpoWnJiDhyAv/2tKoRm1iyYOTO4NknaBp9/Dtdco9RgBejRA774QhZkkASPQGlDo8YcJpOJ9957jy+//JL7778fvV5PaGgosbGxjB07lp9++qlFCiooYT9erzfYZrR4hIC77qoS1NNPlxlxJIHj0kth5cqqkKx9++Dcc+FYdJ5E0uwEShtC/bl42LBhDBs2zG8jmpOQkBDN2UpyYl5/HTZuVLZ1OmXfzzKDEokPw4crsc833KDEsB45oqyx/uc/cMUVwbZO0t4IlDa0u9Wx0NBQ3KrXjaRW/vwTJk+u2p80CQYNCpo5kjbMtdfChg1V3uQVFTBiBCxdGly7JO2PQGlDnSPVtWvXsnLlSm16NywsTHvo9XpCQkIwmUw+D4PBgMlkIi0tjYyMDL8NDDQmkwm7upAjqYEQirdvRYWy37OnEqMqkTQVQ4fCd9/BlVcqjksej1L0/OhRJeGIWvFGImlKAqUNdYrqokWL2KjOATaCzz//PCAl4AKJwWDQ4mglNVm8WHEYAcXL9+23q0IgJJKm4vTTYcsWuPxyUBOxPfigsta6aJFMhylpegKlDXWK6rvvvstPP/2Ex+PB7Xbjcrm0hxACt9uN2+3GbrdjtVqx2WxYrVZcLhdms5lzzjnHbwMDjRypnpiDB6tKugFMmaI4j0gkzUFamlJ/9dpr4dtvlWOvvKII68qVEB0dVPMkbZxmGammpqYyYsQIv98kUDidTgx+essYjUbpqFQLXi+MH1817durFzzxRHBtkrQ/4uOVcJvbblOKnYPiMHfxxUoO4YSE4NonabsEShtO6qjk8XiCWm1GCMHy5cvp1q0bRqORPn36/P/2zjy8qSr9498kbdO0adJ9oQXaQoFKRXYQkF1kV1kUWX7qiM4AiguKw2IBR1BkRhbZQXR0FJRVtDAMmwrKrrIVsKVAKW3pkq3Z0+T9/XG5t02TlkoDDen5PE+eNueee+/Jucv3nPec877IyMiocZ8TJ05g6NChSEhIQPfu3bF9+3Zhm0wmg8lkutvFvu/417+Agwe5/8ViYMOGCpdyDMa9JDAQ+PJL57i9J09yHpnqGD+awagWT2lDjaKam5uLiIgITJkyxWXbmTNncO7cuWr3zcnJ8Yjqr169Gs888wwGDRqEnTt3okePHhg2bBh++uknt/k3bdqEbt26wWazYfr06QgNDcWIESOE/HK5HHq+O8YAAPz+OxdUmmfGDODhh+uvPAyGSATMncuZf/mJSufPAx07AocO1WvRGD6Kx7SBamD58uUEgEaPHu2U7nA4SC6XU0hICNntdpf9Tpw4QSKRiF544YWaDn9bTCYTKZVKmjVrllP64MGD6bHHHnO7z4IFC2jJkiXkcDiEsoaGhtI777xDRETz588nAGQymepUNl/BZCJKSyPi5v0SdepEZLXWd6kYjAq++orIz6/iHvXzI1qzpr5LxfA1PKUNNfZUT9xy+tqlyiJFkUgEIkJZWRnUarXLfhaLBURUY0+2Nhw+fBhlZWWYOnWqU/qIESNw4MABt94vZsyYgVdffRWiW83bzMxMaDQawQ+x4tZsh7KysjqVzVf4+98B/jLJZNz6QDbTkuFNPPMMNyM9Kor7Xl7OxfOdNo1bfsNgeAJPaUONolpaWgoASExMdNkWExMDALh586bLNuWtldzuBPfPcPLkSSQkJCA6OtopPT4+HjabDYWFhTXuf+7cOTz++ONo1qwZRo0aBQAIurU+xMj732vAbN8OLF1a8f2f/+TWpTIY3kbPnsCpU0DlwFcffcTNFNZo6q9cDN/BU9pQo6jy9uWQkBCXbXFxcQDci6r/ra5OXb1TOBwOt7N9bxeeh4iwcuVKdOrUCRERETh48CCCg4MBcDO8ADT4ZTW5udwMS57HHwcmTaq/8jAYt6NxY+Cnn4AnnqhIy8jgvH1duFB/5WL4Bp7ShhrViQ9ErtPpXLbFxsYCgNveIl+4uopqdHQ0SkpKXNKLiooQEBCACDfz6+12O8aPH4/XXnsN77zzDn7++Wc0btxY2M6Lq9FoxOuvvw6RSOT2M3fu3DqV3ZspL+dManwLv2lT4NNPmecahvcTHMytWX377Yq0P/7ghPW77+qvXIz7h7lz57q875csWeKkDXWhRlHlzb5ZWVku22rqqUokEgAV4nqntGjRAhqNBjlVohgfOXIEbdu2dXv8//znP9i4cSMyMjIwc+ZM+Pk5L8XlK85gMAiNhobGzJnAL79w/0skwFdfAWFh9VsmBqO2iMXABx9w61hlMi6trIyztsyfz625ZjD+DAaDwUkb6kKNotq2bVsAwPHjx1228T1Vd6LKj8U2bdq0ToXr1q0boqKisG7dOiEtNzcXGzduRO/evd3us337dgwcOBCPPvqo2+2hoaEAAI1Gg7AGqCSffw4sWlTx/R//ALp1q7/yMBh3ypgxwJEjAD/lg4iL9ztkCODGwMVgVItWq3XShrpQo0elVq1aAQB27dqFxMRE2O12BAYGQqFQCCbhHTt2wGQyITAwEHa7HWVlZUKQ17q6KfTz88N7772Hv/71r7h06RJSU1Oxdu1aBAQE4PVbYVTUajVWrlyJadOmITAwECqVCtnZ2Wjbti1UKhWMRiPkcjk++OADjBkzRqg4tVqNN954A2+88Uadyng/8fvv3KxJnmHDWIxUxv3NQw8BJ05w4eN++IFL++9/gXbtuBByzM0moypz5851O7zHW2TrOsG2RlEtKioCwLkHvHbtmts8Fy9exMWLF13SU1JS8NfKb/A75KWXXkKrVq3w7rvvIiMjA2PHjsXMmTOF2cdr1qzB7Nmz0a9fP3Tt2hVvv/02du/ejcjISCgUCsjlchQVFQm9Un7SVUNbUqNWAyNGAPwY/AMPcF5rblnqGYz7lshIzrXh7NnAwoVcWl4eN2P4n/8EXnmFzRdg3B5PaYOIqGYfhL/++ivEYjHi4+MhkUhgNpuh0+mg1WqRmZkJqVQKvV4Pi8UCsViMsLAwdO7cGc2aNRPWit5N7HY7jh8/jodr6QLIarVCKpVi3rx5SE9Pv8ul8w4sFi7oM9+SDwkBjh/n/PsyGL5ERgYXNq5yZ2PQIM7t5q0RKwbDLZ7Shhp7qgDQvvLCsFs0atQIgKtTiPpAIpHUWlABLryPQqGASqW6i6XyHhwO4P/+r0JQAW6mLxNUhi8yZAjw66/AqFHculYA2L0baNOGE1Yvig/C8DI8pQ23dajvi1QeE/Z13nwT+Oabiu/vvw+MHFl/5WEw7jaJiVzouFvTLgAAxcXcHIIpU7iZwgyGOzyhDQ1SVENCQhqEqC5YACxeXPH95Zed1/cxGL5KYCDncWnvXuCWYQ0AsHIlkJYG7NlTf2VjeC+e0IYGKaqRkZEoLi6u72LcVZYudY48M2IEsGQJm7DBaFj07w+cOePshSk3l5tj8OKLgFZbf2VjeB+e0IYGKaoxMTE+Larr1wOvvVbxvX9/zlE+m+nLaIhERADbtgFffOEc5Hz9eqB1a84Hdj2GjGZ4EZ7QhgYpqqGhoXVe4OutLF8OvPRSxfdu3YBvv63wPMNgNEREImD8eM5HcOU5BTducFacoUOBq1frrXgML8ET2tAgRTUmJgZFRUV19k3sTRABc+Zwa/L4VneHDsCuXcCt4AsMRoMnKopzCvHNNxWh5ADuOXngAc79YQOPtdGg8YQ2NEhRjY2Nhd1u95llNTYbF2Hm3Xcr0rp2Bf73P+BWFD4Gg3ELkYjzwHTxIudhjJ9nYDIBM2Zwy82++oqZhBsintCGBimqkZGRAOAT46oFBUCfPsCaNRVpAwcC+/YB4eH1Vy4Gw9sJDwdWr+b8Bz/0UEX6tWvAuHFAjx5cqDlGw8ET2tAgRZV3Wai9z6f+nT/PjZn+/HNF2tixwM6dXIgsBoNxe7p0AU6eBJYt41we8vzyC9CrFxf95vff6698jHuHJ7ShQYpqZaf69yNEwKpVQKdOFZMrJBLO7+kXXwC3YsQzGIxa4ufHzUfIzgamTXN+hnbu5Bz0jx8PXLlSf2Vk3H08oQ0NWlTvx56qTsf1RidP5saAAK5X+u23XMQZcYO8ogyGZ1AqOSf8ly5xPoQr8+WXQMuW3PrW7Oz6KR/j7uIJbWiQr+DAwEAAgIlXpfuEXbs4H6abNlWktW4NHD3K+TxlMBieISmJiz38+++c+ZfHZuPWt7ZsCTz5JDcZkAVF9x08oQ0NUlT5CO9Go7GeS1I78vO5tXRDhnCTKHj++lduLCgtrf7KxmD4Mg89BOzYARw6BDzySEW6w8GlP/YYJ7AffQSUltZfORmewRPa0CBFVS6XAwD0en09l6RmioqAN94AmjfnvL7wREQAGzdyMxdvNawYDMZdpEcP4McfuWhPjz3mvI0fh42L43q133wDGAz1UkxGHfGENtwXokpEyM/Pr/U0ZyJCQUGBEGS9KoGBgfD39/dap/rXrnHRZZKSOIf4lS0Rzz3HeYUZM6beisdgNEhEIm428H//yz2Dr77qvA7cZuMmNT39NOdYYtQo4OuvWVSc+wlPaIPXi+q5c+fQt29fxMfHIzo6Gk899RQKCgqqzX/x4kUMGDAAjRo1QkxMDEaMGIG8vDyXfMHBwTB4UXOSiJvC//TTQHIy8K9/AZUtEO3aAfv3c7FQK3uCYTAY955WrbgAFTduAGvXcstyKmMyAVu3co3fqCjODeLatZwzf4Z3U1dt8GpRLSgoQJ8+fWCxWHDgwAF8//33yMzMxFNPPQVy4+6kpKQEffr0gVarxb59+7B7927k5OTgySefdMkvk8m8Ykz1/HkgPR1o0QLo3p0zHVWe+PDgg9zYzalTQN++9VdOBoPhSnAwNxv46FHgjz+AuXOB1FTnPBYLkJHBzYFo2pSbXPjGG9xzfeNGvRSbUQN11QY/D5bF4yxZsgSBgYHYt28fgm45sI2Li0OHDh1w5MgRdOvWzSn/xx9/DCLC/v37ERISAgBo0qQJWrdujYMHD6JvJVWSSqWwWCz37sfcwmQCDh4Evv+emzl4+bL7fH37cpFmhgxhy2QYjPuBlBTO//acOZx5ePNmLjrO6dPO+TIzuQ8f6zguDujYEWjfnrNItW7NBVr38+q3s+9SV23w6su2a9cuPPfcc4KgAkC7du0QFxeHQ4cOuYjqrl27MGHCBEFQAeCBBx5AUlISDh065CSqEokEdrv9rpafiBsfPX4cOHaMc4f2669cy9UdISGcT9KpU53dpjEYjPuL1FTOApWeDuTkcGOtu3Zxbg+rPv8FBcB333EfHn9/oFmzik9iIhATA4SGcp/oaM77k0LBGt2epq7a4LWiWl5ejnPnzmH27NlO6SKRCHFxcS7jpESE06dP4+WXX3Y5lrv8fn5+dYpEQMQFOC4p4abSFxUBeXmcx5UrV7geaHb27ScpBAUBgwdzYy+DB7MQbQyGr5GczFmdXnuNmyfxww/c59gxbljH3fCdzcY5/L94seZji8XcZCmFgmuUy2RcD1cq5dLk8ooVAiIRUF7O/fXz4/YNCOA+djsXnUejAfR67n+tlvu/vLyiISAWc3nt9ophKrGY+/j5cR9/f+6YgYHch/8/JKSiPDIZZzoPCeHGnMPDuW1yOVfumBhuW31QV23wWlEViUQQiUQQu2mG2e12SNxE3BaLxbXOf7sufvfu3F/+xrHZuI9Ox914Ot2dL/pOTeUEdOhQ4OGHuQfgbqNWq/Hll1/ip59+QlBQEObPn4/4+HiXfCaTCdu2bcOuXbtgs9kwa9YsPMS6zQyGR+Ab0YMHc9/tdk44T50CfvuNMxVfvMj1XmuDwwGo1dzH1wgK4nrlSiX3NyyM+ygUnCjLZJwIx8RU9NqDgrj8sbHc9zvBZ82/EokEkZGRKCkpcUonIty8eRONGzd2SheJRIiOjnbJD8Btfr7izGYzZG67h3MAzK3jr+Buhg4dgM6dOQHt0oUz3dwJx48fx8KFC3Hp0iVYrVbExMRgwIABGD58eI3Cl5OTg65duzotSXryySddRFWv16NLly7IzMwU0tq3b+9xUT1z5gzmzp2L119/HY9UXlHPYDQwJBJuDLV1a+D//q8ivawMyMriLF45OcD160BxMdd7VKm4/0tLfXu5jtHIffLz72z/oCBOWIODK3rFoaFAx45zMW/ePJf8/AQlnxVVAGjdujWOHDmCSZMmCWmXL19GYWEhulSdw14p/+uvvy6kXb9+HVevXnXJz9vN3fV4a0twMNdC4j+NGnFrS/lPSgpn2uDjNd4p165dw9tvv42vv/7aKT0rKwuHDx9Geno6/vKXv2Dt2rVuf8/s2bNRXFyM6OhorF69Gm3btkVSUpJLvqVLlyIzMxMBAQFYtWoVunbtitSqUxlrwZEjR7B06VKsW7fOaXybZ+XKldi+fTssFgsTVQbDDSEh3MSl9u1rzmezcZazsjLuYzZz5lqzmbOmlZVxpluRiBuy8vPjere8+dZm4/LyJuPQUO7cvLk2JIQz50ql3DEcDmfzMcClORzcecvLuWNardykTLOZ+24ycWUxGLg0g4ETTJ2OGzrjzc56PddwKCiofu5JbeFFuSodO7rPz4+j+uyYKgCMHDkSM2fOxNWrV5GYmIjy8nKkp6cjLCwMHTp0cJt/6tSpyM7ORvPmzWG325Geno6QkJA/LarPPw/85S/cDSQScTeWnx/X8lEquc+9iAZz48YN9OjRA3l5eQgODsasWbMwePBgBAUFISsrC3v27MGaNWuwYcMGtGzZEtOnT3fa32azYceOHfDz88PWrVvRo0ePas+1ZcsWAMDq1avx/PPP33GZt2zZgq+//hp9+/bFSy+95LJ9zpw5CAsLw8SJE+/4HAwGg3sHRUX53tp1Ik5gNRruo9VyJm6Viks3mTjBLCvjBFitrhBttZrr3f5ZUW4QovrCCy/g008/xUMPPYRRo0bhzJkzOHnyJNatWyeYbBcsWIDk5GSMGTMGEyZMwCeffIJ27dph9OjRyMzMxLFjx7B8+XKXHpNYLAYRCX+9EYfDgVGjRiEvLw/du3fH119/7WSyTUlJweDBg9GvXz88/vjj2LBhA9566y2IKnWNMzMzYTKZMHTo0BoF1WQy4ezZs0hKSqqToAIQrk114ZPi4uLw/vvv1+kcDAbDdxGJKnrKVUbuagUR1ws2GDgRNhgq5sOYzXPx+edzYTZzPWqbzXl+TF01watFVSaT4ejRo1i6dCkOHDiA1NRUrFmzBu0r2UQWLlyIyMhIjBkzBlKpFIcOHcLy5cvxv//9D82aNcOyZcvQuXNnl2OLRCKvFVOef//73zh69CgaNWqEHTt2CFHpqzJ06FA0atQIly5dwunTp9G2bVth2+VbC2HT0tLgcDiEMWRRFZt0bm4u7HY70tLSQEQwmUwIDAx0O/HLHXq9Hps3b4ZcLseNWyvas7Ky8Omnn8LhcODRRx9FkyZNAEAoR+WlUuvXr8enn36K/fv3IzAwEOfOncNvv/2G4cOHQ6lUwm6349SpU1Cr1ejevbvgo7MqVqsVJ0+ehMlkQuPGjZGSkuLyWxkMhm8jElVYFP/8vnXUBrrP0Wq1ZDKZ/vR+PXv2pF69enm+QB7kkUceIQD0xRdf3Dbv008/TQBo06ZNRES0cuVK6tevHyUnJxMA8vf3J5FIRACoRYsWVFxcTEREO3fupMcee4zS0tIIAPn5+ZFEIiEAFB0dTadPn65VWVesWEEAqv0MHz5cyDtp0iQKDg6mwsJCIa1Tp04EgK5cuUIffPABicViAkCJiYn0008/UatWrYRjpaam0vXr113KsGnTJuH38p8HHniATp06VavfwGAwGHXVBq/uqdYGxR3Om7bb7QgICPBwaTxHYWEhDh8+jODgYIwcOfK2+flen8lkgsPhwKxZs5zMr35+fmjUqBHkcjmaNGkimGgXLlyIn3/+WcgnEokQGxsLhUKByMhItxON3DF69Gjk5OQgPz8fZ86cwfnz55GamorevXtDIpFgxIgRQt4LFy7AYDCguLgYMTExACqCAm/ZsgV///vfERYWhrCwMOTk5KBXr14gIrRt2xYlJSW4cOECFi9ejH/961/CMb/88kuMHz8ecrkckyZNQmhoKE6ePIm9e/fi2WefxdmzZ2v1OxgMRsOmztrgMXm/z+jcuTMNGDCgvotRLWvWrCEANHr06FrlHzZsGAGg7du3ExFRfn4+nT59ml599VUCQBs2bHC7n0qlot9++42WL19OAGjatGkeK/uMGTPcbu/YsaPQK62aJpVKKTk5mXJycujdd98lABQaGkr/+c9/yOFwUEZGBgFwakkajUYKDw8nmUxGFy9eFNIvX75MzZs3J39/f7Lb7XX+XQwGw/epqzbc9z3VO8VisUB6L7wu3CE5OTkA4HaWc1XKy8tx+PBhAJwbR4CbDBQXF4ewsDAAqGYtLoQeYXZ2do35AC7AgdFohMlkgtFohNlsRnx8PJo1a+aUjz+GqXLMukrwvdLKVgZ+vFihUGDPnj1ISkpCREQEAGDmzJkYN24cAKB///7w9/fHlStXhH1//PFHqFQqzJ49Gy1btkRRUREWLlyIFStWwGKxID09vdZjwwwGo2FTV21osKJqtVq9tXb4bwAAHxFJREFU2vzLC1JNIsdz7NgxqNVqPPTQQ2jatKnbPP61XP9TXb6qAQl44uLikF9ldTZfZrPZ7PZYZbdWrFc2LfP7rFy5Es2bNwfAhWAC4DS9PSAgAE2bNkVOTo5wDf/3v/8BAHr06IGpU6di/fr1MJlMSE5OxrvvvouxY8fe/oczGAwG6q4NDVZUbTZbrYWmPuCXzvz666+3zbty5UoAwLBhw1y28TNfrVZrjcfg89lsNrfbu3btinXr1sHhcEAikSAgIAAKhQItWrRwyRt4y9lodaLKl6Vy/ev1egBw6vXyvdeqXrISEhKQnZ2Nq1evokWLFsJs46FDh6K8vBwPPPAA/v73v2PMmDFefY0ZDIb3UVdtaLCiajabhZe/NzJ27FjMmjULGzduxD/+8Q8XN4s8GRkZ+OqrryCTydw6WuDNnrcTVT5fde65ZDJZrZ013M78yzvccDgcwnl5F4qVlw3xk5iuX7/utH9CQgIAIDs7Gy1atBAmabVr1w6zZs3CsGHDXMy9RMSW1jAYjNtSV21osANNJpOpVqbV+iIhIQFjxoyB1WrFwIEDce7cOaftdrsdK1aswJgxYwAA8+bNcyu8f1ZUb5evNvDjEdX1VPntlc+l0WgAAKGhoUJa9C0nyVVFle/F8+nDhw8HALRp0waDBw92ElSHw4FXX30VSUlJdz3UH4PBuP+pqzawnqoXs2TJEpw+fRpnz57Fgw8+iE6dOqFXr15wOBw4cOAAfv/9dwDA888/jzfffNPtMfie5+3MGbXNVxt4sXRUE8aHH6+wWq3CNeDPq9frhbFWvqdadcyWF9Xc3FwAnKimpaXhk08+wc8//4yRI0ciKioKV69exc6dO5GTk4NHHnmETVZiMBi3pa7a0CBFlYhgNBqFiTDeSkREBH755RfMnj0bn3/+OU6cOIETJ04I21u2bImPPvoIgwYNqta0qVKpAKBaD0R/Nl9t4HuE/ISjqvTs2RMKhcKp/vv06YOsrCyUlpYiLi4OANej9ff3d3F3yAcD4HuqEokEe/fuxZQpU7Bz507Mnz9fyKtQKDB58mQsWLCAmX8ZDEaNeEIbGqSoWiwWEJFXm3955HI5lixZgg8//BB79uzBhQsXAHCCNWzYsNv2LPmxyqrLXqrLV50Q/hkeeeQRLFy4EOPHj3e7/dNPP3VJmzdvHoYMGYLWrVs7pbds2dJl8lSvXr0wfvx4PPXUU0JabGwstm7dCq1Wi8OHD8NgMCA+Ph4dO3b06qVTDAbDe/CENoiIvNwB7l1Ap9NBqVRi0aJF1ZpNfYWLFy/i6NGjePbZZ2vsqd28eRPbtm3Dc88951WNDZPJBCJy8hPMYDAYdwNPaEOD7Km6Wyfpq7Rq1QqtWrW6bb6YmBinuLXegjcJPIPB8G08oQ0NcuaGTqcDcOd+gxkMBoPhe3hCGxqkqPKTciov32AwGAxGw8YT2tAgRZWfTcr7lmUwGAwGwxPacN+MqZpMJpw9exZKpRItW7as1T4ajQZ+fn4uy0Tcee9h3Hvmzp3r9n/GvYVdh/qHXQPvwCPa4IFIOXedHTt2UOPGjYXA00OHDnUKcF2Vs2fPUo8ePYT8jz32mFNQ60WLFhEA0mq196L4jGpApWDijPqDXYf6h10D78AT2uD15t+jR49i5MiRGDBgAK5cuYJDhw7h8uXLePHFF93mP3XqFLp27YqAgADs2bMHmzZtwu+//45XXnlFyMM7b/d25w8MBoPBuHd4Qhu83vz7/vvvo0ePHli3bh1EIhESExOxePFiDBw4EJcuXXIxBSsUCixcuBB/+9vfBMftP/74I/bt2yfk0ev1kMlkwnYGg8FgMDyhDV4tqlarFfv378eqVaucHBf069cPIpEIJ0+edBHVlJQUpKSkCN/LysqQkZGBhx9+WEgzGo3MmQCDwWAwnPCENni1+ff69eswGAwuzgv8/PwQEREhxNGsjsuXL6N3797Q6XRIT08X0nU6HVuj6gX4+Xl1m47BYDQwPKENXv1W46OZuIt2crvo7F988QUmT56M5ORkHD58GA888ICwTavV+tQaVavVCpVKhbKyMmg0Gmg0GhgMBhgMBlgsFhiNRuh0Ouj1euj1ephMJlgsFpjNZlitVpjNZpSXl8Nut4OqeK0Ui8WQSCSQSCTw9/dHUFAQgoKCEBgYiMDAQEilUgQHByM4OBgBAQGQSqVQKpVQKpWQyWRQKBQIDw9HWFgY5HK5k8XBZrNBr9cLM+7uJxwOB/R6PVQqFXQ6HUwmE/R6PQwGg/DXbDbDZDLBaDTCaDTCZDLBarUK/1ssFlgsFthsNqd6F4lEEIvFEIvFCAgIEOpXJpNBKpUiICAAAQEBwrXgt8vlcoSEhCAkJAShoaEICwuDQqG4beMlPT0darUaBoPhblfbHUFE0Ov10Gq10Ol0wt/KdWswGITv/D3OXxOj0Qir1epyf4vFYvj5+Qkff39/BAQEOP3P169SqURMTAzCw8MRGBgIhUKB2NhYxMTE1Pgeqi3JycnC83ivsNvtKC0tRWlpKYqLi6HT6YT602q1UKvV0Ov1KCsrg8FggM1mg9VqhdVqFd4XVd/N/H1buW7594dUKhXuUb5ew8LCEBoaiqCgICiVSoSFhSE8PBwREREICAi450Ew9Hp9nbXBa0R10aJFWLt2LcxmM4xGI5544gmsWLECAFBUVOSUt6ysDDqdrlon8XPmzME//vEPzJw5E+np6S43feV4ec8++yyCg4MRFBQEuVwOuVyOiIgIREVFCRdYoVAgJCREEI27caHNZrPTy5gXR7VajZKSEhQWFuLmzZvQaDS4efMmSkpKhHrgvYDcDolEArlcLrycAwMDERAQgMDAQOHmF4vFwu9zOBzCw2O322Gz2YSXmNlshtlsFkShNohEIoSFhSEyMlIQifDwcERFRSE0NBQRERGIjIxEbGys8LAplUqh/j3ZsyUilJeXw2KxQKvVori4GBqNBiaTCaWlpYJYVn3R3Lx5E3l5eSgoKEB5eXmtzyeVSiGTyYQXNX8N+Eg8fL0TkfCycjgcsFqtQgOJF2L+5Va1AVQdkZGRiI+PR3R0NCIiIhAXF4fw8HAolUrExsaif//+woutqKgICoXirtznVqsVOp1OaHioVCqoVCqUlJRApVKhtLQUarUaKpUKRUVFKC4uhlarRWlpqRCa8HaIRCIEBwcjMDBQeHEHBQUhICDA6f4mIqGBU15ejvLycqFeK//PC3NNSKVSKBQKxMfHIyYmBlFRUYiOjhaEODY2FpGRkUJDp/Lzx4cjvHz5cp3qlohgMplQXFyMkpIS6PV64R1SWlqK/Px8FBYWoqCgADdu3BDqvqYYw3xd8iLINzT4hgdfn2KxGEQkPFP8vcvXK//+sFgsgkibTKbb/iaZTIaEhAQkJCQgKioKERERQoMxMjISSqUSQUFBCAkJEd7dcrlcKPOdjItu3boVPXv2/NP7VcZrHOrfvHkTV65cgUQigUwmQ5MmTaBQKJCamoqhQ4di0aJFQt7vv/8ew4YNQ0FBAWJjY52Ok5eXh8aNG+Of//wnpk2b5vZcc+fOxf79++FwOFBQUCC8OGtzoUUikdBTk8lkCAwMFG42/gXJX0wigsPhcLqpLBaLcKNZLBaYTCahFVgTEokE0dHRCA0NRVRUFKKioqBQKISeYGRkJEJCQgQx4l8m/MslJCTkrsWP5V9OVqtVECmtVguTyYSysjKoVCqo1WrodDrhBWowGGA0GoWWcmlp6W3rnxck/sHmGwV8/fPiVPnFWfkB5+ubL1NtXtRSqVSoP6VSiaioKCQkJKBRo0aIjIwUeoMymczpoeZf7DKZDEFBQR6P5UpEQgOUF12DwSBYJFQqlfBSLSwsRF5entAjKSgogNFovO05+IYm/xukUqnQ++AtGJUbAjabTahns9ns1LPhLSY1wQ/rhIaGIjo62qmxxYsU/1INCQkRysWLJ/883o26LisrQ2FhIdRqNcxmM3Q6ndDQ5S1EN27cQHFxsdDorU3Pv7Ilgm9k8aJVua75OuYF32azCdefv6drauTJZDLExsYiLi4OcXFxiIqKQmRkpND7joqKchIpvjF7t2IQ840AlUoFrVYLo9EItVotNALUajVKS0tx/fp15OfnCx2KsrKyWjew+OeRf/dJJBKnOnX3riAiBAQEoH///pg5c+Yd/TavEdXqSE9Px5o1a3D8+HE0bdoUxcXFGDhwIABu+UxVPvvsM0ycOBF6vR4WiwVlZWVwOBxISEi47Q1it9thMBhQUlKCkpISlJaWQqPRQKfToaysTGi5VjbtVX558L0I3iQiEokgEomczB/8i4n/zr8QFAoF5HK50IvhTSH8izw8PNznxyCtVqvwUuIfMN7UV1ZW5mTK483WVqtVqH++7t2ZUv38/ITeIt8QkcvlgimPf4HzvWe+keIJ0543YrVaodVqBWFQq9UwGo2C9aOyKdVsNgtDCXzvg28sAhV17O/vL9Rz1cYmPyzAN/h40x/fMOGtF74USN5qtaKoqAiFhYVCw1Kj0cBoNAoND/59wtevxWIResv8h4ic7mN/f3/4+/sLDebKQshb2UJCQoT7nLdK+Eo8YZPJhJKSEierB98D5t8RfMO+8pAX3yip3Juu+q6QSCTo3r075s2bd8fl83pR1el06NOnDy5duoTevXvj1KlT0Ov12Lt3L7p27Qoiwrhx4/DMM89g2LBhWLduHV566SX4+/s79f7atm2L3377rR5/CYPBYDB8Ha8XVQAoLy/HunXrcOLECTRp0gRTpkxBVFQUAG6yi0KhwOjRo/H5559Dr9djx44dkEqliIiIQHBwMBwOB1QqFYYMGVLPv4TBYDAYvsx9Iaq3w+Fw3NZsVFpaWqOTZKvVipUrVyIjIwNhYWGYNm0aunTp4umiNjhu3ryJ+fPn4/z580hLS8OMGTNcxsF5Vq1ahXPnzkEkEsFsNgPgGk2PPvooxo8ffy+L7ZPodDpMmzYNgwcPxpNPPlltvszMTLz//vvIz89Hnz598PrrrzPvYx7kwoULeOutt7By5Uo0adLEZXtubi4++OAD+Pn5CcMaEokERqMRK1asgFKprIdS+w4OhwNbt27F/v37oVAoMH78eLRp06ba/GazGcuWLcPevXsRGRmJ6dOno127dtXm94kBjKqCajKZMH36dAwbNgzvv/8+pk+fjs6dO2P79u1u9zcYDOjWrRtmz56NxMREaLVadO3aFZ999tk9KL3v8uuvvyIlJQW7d+9Gq1atsGfPHqSmpiIrK8tt/uPHj+Pf//43Lly4gPz8fOTl5UGj0VQrwozak5WVha5du2L9+vUoLCysNt/GjRvRpk0bZGVloUWLFli2bBk6dep02xmwjNrx/fffo0uXLsjIyBAajlURi8VYtWoVDhw4gCtXrqCgoADXrl1DZGSkz8+ruNtoNBoMHDgQY8eORXZ2NrZt24Z27dph165d1ebv0KED5s+fj+TkZNy8eRPt27fH5s2bqz/JHXsN9mLefPNNio6OpmvXrglpb7zxBjVu3JhsNptL/tmzZ1N4eDhdvnxZSJs5cybFxsaS2Wy+J2X2NRwOB7Vr14769+9PRqORiIisVit16NCBJkyY4HafF198kXr16nUPS9lwGDVqFHXu3JlkMhl9/PHHbvOo1WpSKBQ0depUstvtRERUXFxMYWFhtHjx4ntZXJ/E4XBQeHg49e7dmwBQZmam23yFhYUEgPbt23ePS+j7LFmyhFq0aEFnz54lIu6d1KlTJxo4cKDb/K+99hrFxsY6BWSZOnUqJSUlUXl5udt9fE5UHQ4HNW7cmN577z2n9D/++IMA0A8//OCyT0pKCs2ePdspLTc3lwDQf//737taXl/l0qVLBICOHj3qlL5q1SoKCAhwe0M+8cQTNGrUKFq2bBmNGzeOnn76adq7d++9KrJPYzKZyG631yiqmzZtIplMRmq12in9xRdfpE6dOt2LYvo8RqORfv755xpF9ezZswSAvvnmG5o6dSo98cQTNGvWLCopKbnHpfVN+AYjEacXbdq0odGjR7vkczgcFBcXRwsXLnRKz8zMJAB0+PBht8f3CfNvZa5evYrr16+jX79+TunJyckQi8XIyclxSi8oKEBWVpZL/oSEBEilUpf8jNrx008/ISgoCJ07d3ZKT0lJgdVqdetisqCgAFu2bME777wDm80GlUqFRx99tGZTC6NWBAYGCkvCwsLC3Ob58ccf0aFDBxePMikpKew58BAymUwIhF3ddSgoKAAAPPXUUzh69Cjkcjk2bNiAnj17/imHIwz38MOFRIT58+fjzJkzbudsZGdno6CgAH379nVKb968OQBU+0z4nIFeq9UCAMLDw53SeacSVR0MVJdfJBJBLpfXyiEEwxWtVouIiAiXtXF8wHh39VpUVITExET8+OOPwgSO8ePH48MPP8To0aPvfqF9nNLSUgBATEyM2+38NasKew48S2lpKcRisbCCoSq8B7m5c+ciPT0dIpEI2dnZaNmyJXbt2oXhw4ffy+L6JCUlJZg4cSJ27tyJ9957z22d8tpQ9Znw9/eHVCqt9pnwuZ4qXwF8a5CHd/dWtRVeXX6HwwGNRuNTPoLvJRERES51CqDGVvrixYvxww8/OM2IHDRoEM6dO1drl3yM6lGpVACqF9Warhl7DjyHSqVCREREtW70+vfvj40bNwqCCnC9o5SUFJw7d+5eFtUnOX78OB566CGcOXMGBw4cwKxZs9zmq04beHeh1VkafE5Uo6Oj4e/vj+zsbKf0M2fOAAA6dOjglB4eHg6ZTOaSPzMzE3a73SU/o3YkJCRAr9e7zDQ9ffo0EhISEB0d7bLP448/jqZNmzql8R6rmKjWHd5NYEhIiNvtCQkJyM7Odqnr06dPs+fAgxgMhhojocTExGDMmDEuVh4+IAPjziktLcWAAQMEUe3du3e1eWNiYiCRSFxWK5w+fRqAq5bw+JyoSqVS9OvXz2UcbtOmTQgPD3eKtQpwZuHHHnvMbX65XI7WrVvf9TL7Ij169IBcLneqV7vdjm+++QZdu3Z1u09BQYHTC52IsGXLFvTs2dOn3NfVF3ycyOrMVoMGDUJ+fj5++eUXIU2tVmPPnj1O8YgZdSMoKKhGc7rNZnOJ3HT8+HHk5uaiV69ed7t4Ps327dthsVjwxRdfCENR1REUFITevXu71YaoqCgkJSW539FTM6q8iYyMDAJAr732Gh05coRmzpxJAGjevHlCnpycHLJYLEREtG/fPgJAU6ZMoSNHjtCcOXNIJBLRjBkz6usn+ASvv/46hYSE0IoVK+jw4cM0ePBgEolEdOjQISLiZtddunSJHA4HERFFR0fTxIkTqbCwkHJycmjy5MkEgLZs2VKfP8MnOHPmDC1YsEB4Lk6fPk1ERBaLha5cuUJE3PXo1asXNW3alDZv3kx79+6ltLQ0UiqVVFBQUI+l9x12795NEyZMoICAAFqyZAmVlpYSEVFpaSmpVCoiIlq9ejWFh4fT/v37Sa1W0+7du6lx48aUlpbmNHOV8eeZPn06RUdH0zvvvEOTJk2iCRMm0HPPPUe7du0S8mRnZ5PVaiUioh07dhAAmjZtGh05coSmT59OAGjBggXVnsMnRZWIaPPmzRQXF0cASKFQ0Lvvviss49DpdCQWi2nIkCFC/h07dlB8fDwBILlcTunp6ULFMu4Ms9lMc+fOpYCAAAJAzZo1o23btgnb165dSwDowIEDRET03XffUUJCAgEgABQZGUnLli2rr+L7FJMnT6bk5GRKSkqipKQkWrp0KRFxa+7EYjFptVoiIiopKaHnn39euAYPP/wwHTt2rD6L7jOUl5dT+/bthevQrFkzoW6bNWtGSUlJRMQtuxk7diyJRCLhOvTt29dp3T3jzti2bRs1b96c2rdvT3379qXhw4fTgAEDaOzYsUREdPPmTRKJRDR+/Hhhn02bNlFMTIygJfPnz692jSoRkU+4KayO8vJyFBUVCYGFeRwOB958802MGzfOyS5eXX5G3TCZTNBoNIiOjnaanFFaWoq33noLS5cuFcb5LBYLjh49CgDo0qULuw53mXPnzmH9+vX46KOPnEzsOp0OZrMZUVFRPhPdxJvZsGEDRCIRnn/+eSEtJycHly9fRmJiosuwFePu4HA48Morr2DSpElIS0sT0nmTfEREBKRSaY3H8GlRZTAYDAbjXsJmfzAYDAaD4SGYqDIYDAaD4SGYqDIYDAaD4SGYqDIYDAaD4SGYqDIYDAaD4SGYqDIYDAaD4SGYqDIYjBoxGo0wm80eO57JZGJRbxg+i8+FfmMw7kd+/fVXZGRkICEhASEhIXA4HCgvL4efnx+USiWUSiVSU1MhkUiQkZGBUaNGVRvlxJPk5uaiT58+mDhxImbMmOGRYy5cuBBfffUVDh48iPj4eI8ck8HwFpjzBwbDC/jss88wdepUlJWVVZvn5ZdfRt++fTFixAgcP34cnTp1uqtlKi8vR58+fWC1WrF3794aI6v8GTQaDfr27YuwsDDs3buXBUtg+BRMVBkML4GIYDAYoNfrERcXh9WrV+Opp56CVquFTqdDYmIiQkJCkJeXh8aNG9/18nzyySeYOnUqzp8/j8TERI8eOysrCw8++CDWrVuHCRMmePTYDEZ9wpqIDIaXIBKJIJfLERsbC5lMBpvNhrCwMCQmJqJNmzZQKBSw2WyQyWTCPlOmTEF2djZ0Oh02bdqE0tJS2Gw2HDx4EMeOHXM5h81mw/79+7F//35otdoay7N27Vo888wzgqDabDaMGzcOGo0GhYWF2LRpE0wmE4xGI/bs2YPz58+7HCMzMxPz589H27Zt0bNnTyE9JSUFI0eOxLp16+6wthgML+VuRQNgMBh3TuPGjZ1CFfIsWrSI2rRpQ0RctCUAtGbNGmrevDkBoJSUFOrcubMQ3WT9+vXCvqdOnaLk5GTy8/MjiURCMpmMfvjhB7fnLywsJAD0/fffO+0PgDZv3kwREREEgLp160aJiYkEgPz8/Gj//v1ExIWRe+GFFwgARUVFUffu3cnf359sNptwvK1bt5JEIhHCnzEYvgDrqTIYXkhERARUKpVLulqthsPhAABhotLs2bORmJiI5cuXIysrC0qlEmfPnkXPnj3x9ddfA+Cibzz77LPo0qULdDodtFotUlNT8dVXX7k9/2+//QYATlGc+PNNnjwZw4YNw4wZM/DLL7/gkUcewR9//IGEhARs3boVAHDo0CF88skn+PDDD5Gfn49vv/0Wc+bMcZpc1bFjR9jtdpw5c6au1cVgeA1MVBkMLyQsLAwajcYlXavVChOGgoKCEBgYiKZNm2LHjh1ITU0FAGzbtg1paWl4/PHHcfnyZQDAL7/8guzsbHz88cfYvn072rdvj9zcXPztb39ze/7CwkKIxWJER0cLaREREQCAHj16YP369WjatCliY2Px+eefIyUlBQMHDhTOx7Nnzx588MEHMBqNmDVrllMYubi4OABAQUHBnVYTg+F1MFFlMLyQoKAgGI1Gl3Sj0Yjg4GAA3MQmIsKUKVMQHBwMpVIJADAYDACApk2bIjc3FzabDZcuXYJCoUDnzp3xyiuvYNy4ccjKykK7du3cnl8ikUAkEjmJIN2a0zht2jRIJBIolUrhXACQmJgoiGrPnj2xadMmKJVKLF68GCkpKTh06JDTOfhj34ulQQzGvYKJKoPhhQQHB7sVVbFYLJh/jUYjLBYLwsPDAUDoVd64cQMAkJCQgPLycly/fh1EBI1Gg5dffhnXrl1Deno6QkNDkZeXB5vN5nKeiIgI2O12p8lMpaWlAOB0vrKyMmEZUEJCAq5evQq73Q4AePrpp7F161Zcv34dHTt2xLx585zOwR8vMjLyDmuJwfA+mKgyGF6ITCZzOzs3ICAAVqsVAATR5WcD86Kal5cHAIJjhdzcXDzxxBOQSCTIysrClStXkJ2djXXr1uHBBx/EwYMHXc7Dm5IPHDggpFU9X0xMjNP5GjVqhPLychQUFGDixIlYsmQJzp49i7NnzwIALBaL0zkOHDgAkUiEli1b/rnKYTC8GOZRicHwQpo1a+Z2bWjbtm3h58c9tmFhYYiPjxfEVyqVQiaToaSkBAA3ZhkQEIC8vDz07t0b3333HaZOnYpVq1YB4ER35syZePTRR13Ok5SUhC5duuDbb7/FiBEjAAAtWrSAVCoVzhcWFgYAKC4uRmpqKpKSkgBwIpuYmIi33noL5eXlADgB5icx8ezYsQM9e/ZkXpUYvkX9Tj5mMBh1oaCggOx2u/D97bffptOnTwvfd+/eTSUlJU77qNVqunHjhtN+7li6dCnJ5XLKzs4W0vLz84X/rVYrvfTSS05p27dvJ5PJREREGo2Gjh07RmfOnCGr1ep07AsXLpBMJqM1a9b8iV/LYHg/zKMSg8Fwi8ViwYABA3Djxg1kZGR4zEybmZmJIUOGoHnz5ti1axf8/f09clwGwxtgY6oMBsMtUqkU3377Lfr27YuTJ0967LjHjx/HoEGDsG3bNiaoDJ+D9VQZDAaDwfAQrKfKYDAYDIaHYKLKYDAYDIaHYKLKYDAYDIaHYKLKYDAYDIaHYKLKYDAYDIaHYKLKYDAYDIaHYKLKYDAYDIaH+H+mIvlv6vZmg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2" name="Picture 8" descr="https://lh4.googleusercontent.com/Iq_YAXt2Zxw7IQur95I3NumkvW6Y4PsJob5Sn5upqPjX9zSzlDVyr4j8KF921kcxUJaYtiU-jm--rRkYC3yHG6AfQA02KEjk-M_7lf0__NZgRQyI-l7POH410G-VvWqU6a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00" y="2282400"/>
            <a:ext cx="3803616" cy="230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 bwMode="auto">
          <a:xfrm>
            <a:off x="3577490" y="1436757"/>
            <a:ext cx="2578686" cy="49733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26" name="Picture 2" descr="C:\Users\SEOGI\projects\atemIPpaper\figures\DC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9" y="2137420"/>
            <a:ext cx="4308223" cy="24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ttps://lh6.googleusercontent.com/balBpNOH7vp6f1r2XB4c2farlY4cghKoBK8HhreXo_atuEGIwY3KMpa6L148t3HxOwU3XBE183jklz-UTZblqKI5UEqyWEeb_n-aFJh5Cz_SK-U4GFlFgIz1jMAxiCAHH_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800" y="2281437"/>
            <a:ext cx="3803616" cy="23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085232" y="4586562"/>
            <a:ext cx="3792957" cy="671239"/>
            <a:chOff x="3085232" y="4586562"/>
            <a:chExt cx="3792957" cy="671239"/>
          </a:xfrm>
        </p:grpSpPr>
        <p:pic>
          <p:nvPicPr>
            <p:cNvPr id="8" name="그림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232" y="4915175"/>
              <a:ext cx="1966216" cy="34262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4586562"/>
              <a:ext cx="3746349" cy="311117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76648"/>
            <a:ext cx="5290159" cy="3600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3567" y="2009512"/>
            <a:ext cx="332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DC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28647" y="2018804"/>
            <a:ext cx="332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EM induction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749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IP current density</a:t>
            </a:r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Linearization</a:t>
            </a:r>
            <a:endParaRPr lang="en-CA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3059832" y="1879970"/>
            <a:ext cx="2138469" cy="394097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(Only galvanic)</a:t>
            </a:r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54" y="1934122"/>
            <a:ext cx="1459597" cy="28579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84" y="2449914"/>
            <a:ext cx="5588496" cy="335578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730524" y="3145532"/>
            <a:ext cx="4392488" cy="394097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Rearranging yields</a:t>
            </a:r>
          </a:p>
        </p:txBody>
      </p:sp>
      <p:pic>
        <p:nvPicPr>
          <p:cNvPr id="42" name="그림 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66" y="3616855"/>
            <a:ext cx="3854135" cy="335578"/>
          </a:xfrm>
          <a:prstGeom prst="rect">
            <a:avLst/>
          </a:prstGeom>
        </p:spPr>
      </p:pic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730524" y="4167285"/>
            <a:ext cx="4392488" cy="394097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Therefore, we have</a:t>
            </a:r>
          </a:p>
        </p:txBody>
      </p:sp>
      <p:pic>
        <p:nvPicPr>
          <p:cNvPr id="49" name="그림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4" y="4654930"/>
            <a:ext cx="2266426" cy="33741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10" y="4642404"/>
            <a:ext cx="4672273" cy="3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6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IP responses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Linear equation:</a:t>
            </a:r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equations</a:t>
            </a:r>
            <a:endParaRPr lang="en-CA" dirty="0"/>
          </a:p>
        </p:txBody>
      </p:sp>
      <p:pic>
        <p:nvPicPr>
          <p:cNvPr id="4" name="그림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72" y="1777380"/>
            <a:ext cx="4207323" cy="663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96" y="2868611"/>
            <a:ext cx="4709388" cy="6725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463479"/>
            <a:ext cx="3149893" cy="60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2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853976"/>
            <a:ext cx="8712968" cy="3983408"/>
          </a:xfrm>
        </p:spPr>
        <p:txBody>
          <a:bodyPr/>
          <a:lstStyle/>
          <a:p>
            <a:r>
              <a:rPr lang="en-CA" dirty="0"/>
              <a:t>Linear equation</a:t>
            </a:r>
            <a:r>
              <a:rPr lang="en-CA" dirty="0" smtClean="0"/>
              <a:t>:</a:t>
            </a:r>
            <a:endParaRPr lang="en-CA" dirty="0"/>
          </a:p>
          <a:p>
            <a:r>
              <a:rPr lang="en-CA" dirty="0"/>
              <a:t>Objective function</a:t>
            </a:r>
            <a:r>
              <a:rPr lang="en-CA" dirty="0" smtClean="0"/>
              <a:t>:</a:t>
            </a:r>
          </a:p>
          <a:p>
            <a:endParaRPr lang="en-CA" dirty="0"/>
          </a:p>
          <a:p>
            <a:endParaRPr lang="en-CA" dirty="0" smtClean="0"/>
          </a:p>
          <a:p>
            <a:r>
              <a:rPr lang="en-US" dirty="0" smtClean="0"/>
              <a:t>Depth weight: </a:t>
            </a:r>
            <a:endParaRPr lang="en-CA" dirty="0" smtClean="0"/>
          </a:p>
          <a:p>
            <a:r>
              <a:rPr lang="en-CA" dirty="0" smtClean="0"/>
              <a:t>Statement </a:t>
            </a:r>
            <a:r>
              <a:rPr lang="en-CA" dirty="0"/>
              <a:t>of inversion</a:t>
            </a:r>
            <a:r>
              <a:rPr lang="en-CA" dirty="0" smtClean="0"/>
              <a:t>:</a:t>
            </a:r>
          </a:p>
          <a:p>
            <a:endParaRPr lang="en-CA" dirty="0" smtClean="0"/>
          </a:p>
          <a:p>
            <a:r>
              <a:rPr lang="en-CA" dirty="0" smtClean="0"/>
              <a:t>Optimize </a:t>
            </a:r>
            <a:r>
              <a:rPr lang="en-CA" dirty="0"/>
              <a:t>using projected Gauss Newton</a:t>
            </a:r>
          </a:p>
          <a:p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inversion</a:t>
            </a:r>
            <a:endParaRPr lang="en-CA" dirty="0"/>
          </a:p>
        </p:txBody>
      </p:sp>
      <p:pic>
        <p:nvPicPr>
          <p:cNvPr id="4" name="그림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268" y="963466"/>
            <a:ext cx="1373524" cy="356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21" y="999417"/>
            <a:ext cx="1597531" cy="2674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29" y="1517853"/>
            <a:ext cx="4380987" cy="6552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75" y="2390364"/>
            <a:ext cx="5679881" cy="5799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99" y="3840212"/>
            <a:ext cx="3321816" cy="5799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977" y="3183632"/>
            <a:ext cx="2086621" cy="38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42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inversion procedure</a:t>
            </a:r>
            <a:endParaRPr lang="en-CA" dirty="0"/>
          </a:p>
        </p:txBody>
      </p:sp>
      <p:sp>
        <p:nvSpPr>
          <p:cNvPr id="22" name="Rounded Rectangle 6"/>
          <p:cNvSpPr/>
          <p:nvPr/>
        </p:nvSpPr>
        <p:spPr>
          <a:xfrm>
            <a:off x="1043608" y="2519086"/>
            <a:ext cx="3190604" cy="6771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Compute </a:t>
            </a:r>
            <a:r>
              <a:rPr lang="en-CA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A" b="1" baseline="30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data at multiple time channels</a:t>
            </a:r>
          </a:p>
        </p:txBody>
      </p:sp>
      <p:cxnSp>
        <p:nvCxnSpPr>
          <p:cNvPr id="23" name="Straight Arrow Connector 11"/>
          <p:cNvCxnSpPr>
            <a:stCxn id="26" idx="2"/>
            <a:endCxn id="22" idx="0"/>
          </p:cNvCxnSpPr>
          <p:nvPr/>
        </p:nvCxnSpPr>
        <p:spPr bwMode="auto">
          <a:xfrm>
            <a:off x="2638910" y="2199256"/>
            <a:ext cx="0" cy="3198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ounded Rectangle 9"/>
          <p:cNvSpPr/>
          <p:nvPr/>
        </p:nvSpPr>
        <p:spPr>
          <a:xfrm>
            <a:off x="1043608" y="3557528"/>
            <a:ext cx="3190604" cy="52410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Invert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individual </a:t>
            </a:r>
            <a:endParaRPr lang="en-CA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</a:p>
        </p:txBody>
      </p:sp>
      <p:cxnSp>
        <p:nvCxnSpPr>
          <p:cNvPr id="25" name="Straight Arrow Connector 17"/>
          <p:cNvCxnSpPr>
            <a:endCxn id="24" idx="0"/>
          </p:cNvCxnSpPr>
          <p:nvPr/>
        </p:nvCxnSpPr>
        <p:spPr bwMode="auto">
          <a:xfrm>
            <a:off x="2638910" y="3208223"/>
            <a:ext cx="0" cy="3493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ounded Rectangle 5"/>
          <p:cNvSpPr/>
          <p:nvPr/>
        </p:nvSpPr>
        <p:spPr>
          <a:xfrm>
            <a:off x="1043608" y="1492484"/>
            <a:ext cx="3190604" cy="70677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Invert TEM to recover a background </a:t>
            </a:r>
            <a:r>
              <a:rPr lang="el-G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l-G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b="1" baseline="-25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234212" y="1201316"/>
            <a:ext cx="4477740" cy="1242895"/>
            <a:chOff x="4234212" y="1201316"/>
            <a:chExt cx="4477740" cy="1242895"/>
          </a:xfrm>
        </p:grpSpPr>
        <p:cxnSp>
          <p:nvCxnSpPr>
            <p:cNvPr id="29" name="Straight Connector 19"/>
            <p:cNvCxnSpPr>
              <a:stCxn id="26" idx="3"/>
              <a:endCxn id="30" idx="1"/>
            </p:cNvCxnSpPr>
            <p:nvPr/>
          </p:nvCxnSpPr>
          <p:spPr bwMode="auto">
            <a:xfrm flipV="1">
              <a:off x="4234212" y="1822764"/>
              <a:ext cx="669136" cy="2310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Rounded Rectangle 20"/>
            <p:cNvSpPr/>
            <p:nvPr/>
          </p:nvSpPr>
          <p:spPr>
            <a:xfrm>
              <a:off x="4903348" y="1201316"/>
              <a:ext cx="3808604" cy="1242895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Attempt to </a:t>
              </a:r>
              <a:r>
                <a:rPr lang="en-CA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avoid soundings/times </a:t>
              </a:r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that have IP coupling </a:t>
              </a:r>
              <a:r>
                <a:rPr lang="en-CA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effects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600" dirty="0" smtClean="0"/>
                <a:t>Easy </a:t>
              </a:r>
              <a:r>
                <a:rPr lang="en-CA" sz="1600" dirty="0"/>
                <a:t>if there are </a:t>
              </a:r>
              <a:r>
                <a:rPr lang="en-CA" sz="1600" b="1" dirty="0">
                  <a:solidFill>
                    <a:srgbClr val="FF0000"/>
                  </a:solidFill>
                </a:rPr>
                <a:t>negative transients</a:t>
              </a:r>
              <a:endPara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234212" y="2573660"/>
            <a:ext cx="4414488" cy="1242897"/>
            <a:chOff x="4234212" y="2573660"/>
            <a:chExt cx="4414488" cy="1242897"/>
          </a:xfrm>
        </p:grpSpPr>
        <p:cxnSp>
          <p:nvCxnSpPr>
            <p:cNvPr id="36" name="Straight Connector 28"/>
            <p:cNvCxnSpPr>
              <a:stCxn id="22" idx="3"/>
              <a:endCxn id="37" idx="1"/>
            </p:cNvCxnSpPr>
            <p:nvPr/>
          </p:nvCxnSpPr>
          <p:spPr bwMode="auto">
            <a:xfrm>
              <a:off x="4234212" y="2857644"/>
              <a:ext cx="676620" cy="3374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Rounded Rectangle 31"/>
            <p:cNvSpPr/>
            <p:nvPr/>
          </p:nvSpPr>
          <p:spPr>
            <a:xfrm>
              <a:off x="4910832" y="2573660"/>
              <a:ext cx="3737868" cy="1242897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CA" sz="16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600" dirty="0"/>
                <a:t>P</a:t>
              </a:r>
              <a:r>
                <a:rPr lang="en-CA" sz="1600" dirty="0" smtClean="0"/>
                <a:t>ossible </a:t>
              </a:r>
              <a:r>
                <a:rPr lang="en-CA" sz="1600" dirty="0"/>
                <a:t>estimation of regional field to compensate for approximate conductivity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600" dirty="0"/>
                <a:t>S</a:t>
              </a:r>
              <a:r>
                <a:rPr lang="en-CA" sz="1600" dirty="0" smtClean="0"/>
                <a:t>election </a:t>
              </a:r>
              <a:r>
                <a:rPr lang="en-CA" sz="1600" dirty="0"/>
                <a:t>of negative data</a:t>
              </a:r>
            </a:p>
            <a:p>
              <a:endParaRPr lang="en-CA" sz="1600" dirty="0" smtClean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234212" y="3819582"/>
            <a:ext cx="4443036" cy="1126151"/>
            <a:chOff x="4234212" y="3819582"/>
            <a:chExt cx="4443036" cy="1126151"/>
          </a:xfrm>
        </p:grpSpPr>
        <p:cxnSp>
          <p:nvCxnSpPr>
            <p:cNvPr id="42" name="Straight Connector 28"/>
            <p:cNvCxnSpPr>
              <a:stCxn id="24" idx="3"/>
              <a:endCxn id="43" idx="1"/>
            </p:cNvCxnSpPr>
            <p:nvPr/>
          </p:nvCxnSpPr>
          <p:spPr bwMode="auto">
            <a:xfrm>
              <a:off x="4234212" y="3819582"/>
              <a:ext cx="705168" cy="6941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Rounded Rectangle 31"/>
            <p:cNvSpPr/>
            <p:nvPr/>
          </p:nvSpPr>
          <p:spPr>
            <a:xfrm>
              <a:off x="4939380" y="4081637"/>
              <a:ext cx="3737868" cy="864096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CA" sz="16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600" dirty="0" smtClean="0"/>
                <a:t>Pseudo-chargeability: does it give reasonable geometry of IP bodies?</a:t>
              </a:r>
              <a:endParaRPr lang="en-CA" sz="1600" dirty="0"/>
            </a:p>
            <a:p>
              <a:endParaRPr lang="en-CA" sz="16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74962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Example</a:t>
            </a:r>
            <a:endParaRPr lang="en-CA" dirty="0"/>
          </a:p>
        </p:txBody>
      </p:sp>
      <p:pic>
        <p:nvPicPr>
          <p:cNvPr id="2050" name="Picture 2" descr="https://lh4.googleusercontent.com/AWxsZJIgfZr4cNo6FED6QwSyyzQdYF0fTAoWg8d48lXn5CxTiTR4wpNCKinYOMRDvGTMrydFLIdtdvh2HFpVkbSfxSqwk3HeBEtGsTEZq5Tr4hEzxjlf169FfS0Uii6eLZ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24" y="1117891"/>
            <a:ext cx="6264696" cy="19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oApXBUZ2K11g4dGWKQY_BoJHcJ0VMOytGhAzLX2mFDsADIj7-SXP3tIuiJxTa0xXdSCvETB1jLfRlUTpPFDWY0HKYe4Pmp3AjNXaQR3hqUyNEJG5oZMuk2NCGh9Gu3AhR5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92644"/>
            <a:ext cx="6264696" cy="19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9552" y="788546"/>
            <a:ext cx="4232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Conductivity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55432" y="3002078"/>
            <a:ext cx="4232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Chargeability (</a:t>
            </a:r>
            <a:r>
              <a:rPr lang="en-US" sz="20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) 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32" y="3142863"/>
            <a:ext cx="125550" cy="17322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876256" y="3433564"/>
            <a:ext cx="1800200" cy="792088"/>
            <a:chOff x="6876256" y="3277825"/>
            <a:chExt cx="1800200" cy="792088"/>
          </a:xfrm>
        </p:grpSpPr>
        <p:sp>
          <p:nvSpPr>
            <p:cNvPr id="14" name="Rounded Rectangle 32"/>
            <p:cNvSpPr/>
            <p:nvPr/>
          </p:nvSpPr>
          <p:spPr>
            <a:xfrm>
              <a:off x="6876256" y="3277825"/>
              <a:ext cx="1800200" cy="792088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3456449"/>
              <a:ext cx="1039149" cy="16996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749" y="3733645"/>
              <a:ext cx="560573" cy="168471"/>
            </a:xfrm>
            <a:prstGeom prst="rect">
              <a:avLst/>
            </a:prstGeom>
          </p:spPr>
        </p:pic>
      </p:grp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661248" y="1220288"/>
            <a:ext cx="2519264" cy="2376826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62500" lnSpcReduction="20000"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 source</a:t>
            </a: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- 30m </a:t>
            </a: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surface</a:t>
            </a: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r=10 m</a:t>
            </a: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Step-off waveform</a:t>
            </a:r>
          </a:p>
          <a:p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21×21 = 441 stations</a:t>
            </a:r>
          </a:p>
          <a:p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Receivers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Collocated with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Measuring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kern="0" baseline="-25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- 0.01 – 10</a:t>
            </a:r>
            <a:r>
              <a:rPr lang="en-US" kern="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4708" y="365467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A1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4708" y="446149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A2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63688" y="3651258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A3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63688" y="445807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A4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55286" y="399323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A2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94266" y="398981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A4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08349" y="3951675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A1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47329" y="3948257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A3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22"/>
          <p:cNvGrpSpPr/>
          <p:nvPr/>
        </p:nvGrpSpPr>
        <p:grpSpPr>
          <a:xfrm>
            <a:off x="749814" y="481236"/>
            <a:ext cx="915578" cy="901824"/>
            <a:chOff x="1493498" y="1880434"/>
            <a:chExt cx="915578" cy="901824"/>
          </a:xfrm>
        </p:grpSpPr>
        <p:grpSp>
          <p:nvGrpSpPr>
            <p:cNvPr id="26" name="그룹 152"/>
            <p:cNvGrpSpPr/>
            <p:nvPr/>
          </p:nvGrpSpPr>
          <p:grpSpPr>
            <a:xfrm flipH="1">
              <a:off x="1676400" y="2270885"/>
              <a:ext cx="457200" cy="511373"/>
              <a:chOff x="1037771" y="1678304"/>
              <a:chExt cx="609600" cy="825573"/>
            </a:xfrm>
          </p:grpSpPr>
          <p:cxnSp>
            <p:nvCxnSpPr>
              <p:cNvPr id="28" name="직선 연결선 138"/>
              <p:cNvCxnSpPr/>
              <p:nvPr/>
            </p:nvCxnSpPr>
            <p:spPr bwMode="auto">
              <a:xfrm>
                <a:off x="1037771" y="1678304"/>
                <a:ext cx="304800" cy="74937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" name="타원 142"/>
              <p:cNvSpPr/>
              <p:nvPr/>
            </p:nvSpPr>
            <p:spPr bwMode="auto">
              <a:xfrm>
                <a:off x="1037771" y="2362200"/>
                <a:ext cx="609600" cy="141677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30" name="직선 연결선 144"/>
              <p:cNvCxnSpPr>
                <a:stCxn id="29" idx="2"/>
                <a:endCxn id="29" idx="6"/>
              </p:cNvCxnSpPr>
              <p:nvPr/>
            </p:nvCxnSpPr>
            <p:spPr bwMode="auto">
              <a:xfrm>
                <a:off x="1037771" y="2433039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직선 연결선 146"/>
              <p:cNvCxnSpPr>
                <a:stCxn id="29" idx="0"/>
                <a:endCxn id="29" idx="4"/>
              </p:cNvCxnSpPr>
              <p:nvPr/>
            </p:nvCxnSpPr>
            <p:spPr bwMode="auto">
              <a:xfrm flipH="1">
                <a:off x="1342571" y="2362200"/>
                <a:ext cx="0" cy="14167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직선 연결선 149"/>
              <p:cNvCxnSpPr>
                <a:stCxn id="29" idx="3"/>
                <a:endCxn id="29" idx="7"/>
              </p:cNvCxnSpPr>
              <p:nvPr/>
            </p:nvCxnSpPr>
            <p:spPr bwMode="auto">
              <a:xfrm flipV="1">
                <a:off x="1127045" y="2382948"/>
                <a:ext cx="431052" cy="1001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직선 연결선 151"/>
              <p:cNvCxnSpPr>
                <a:stCxn id="29" idx="1"/>
                <a:endCxn id="29" idx="5"/>
              </p:cNvCxnSpPr>
              <p:nvPr/>
            </p:nvCxnSpPr>
            <p:spPr bwMode="auto">
              <a:xfrm>
                <a:off x="1127045" y="2382948"/>
                <a:ext cx="431052" cy="1001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27" name="Picture 2" descr="https://encrypted-tbn0.gstatic.com/images?q=tbn:ANd9GcRTe7nTYQAQQMaI8wAGmP09yRUAqxK6XLE3SB3ezXVLyqSBEt09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98" y="1880434"/>
              <a:ext cx="915578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8536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0.03972 C 0.0158 0.04694 0.04202 0.04027 0.06424 0.03916 C 0.07483 0.03444 0.10851 0.03888 0.11806 0.03916 C 0.1224 0.03972 0.12657 0.04055 0.13091 0.04194 C 0.13143 0.04166 0.13195 0.04083 0.13247 0.04111 C 0.13386 0.04194 0.13559 0.04972 0.13646 0.05194 C 0.13594 0.06305 0.13507 0.07333 0.12535 0.07388 C 0.11997 0.07444 0.11459 0.07444 0.10938 0.07472 C 0.08785 0.07666 0.06771 0.07694 0.04584 0.0775 C 0.03021 0.07694 0.01459 0.0775 -0.00086 0.07472 C -0.00468 0.07472 -0.00833 0.07472 -0.01215 0.07527 C -0.01406 0.07555 -0.01423 0.07944 -0.01475 0.08083 C -0.01493 0.08166 -0.01527 0.08277 -0.01527 0.08305 C -0.0151 0.08777 -0.01597 0.10194 -0.01111 0.10611 C -0.00763 0.1175 0.01407 0.11361 0.01806 0.11361 C 0.02379 0.11305 0.02934 0.11194 0.03507 0.11166 C 0.0599 0.10611 0.00921 0.10972 0.09809 0.11111 C 0.10921 0.11166 0.12032 0.11305 0.13143 0.11361 C 0.13212 0.11388 0.13299 0.11361 0.13351 0.11444 C 0.13507 0.11555 0.13785 0.12583 0.13872 0.12805 C 0.13941 0.13 0.1408 0.13416 0.1408 0.13444 C 0.13837 0.14305 0.13334 0.1425 0.12674 0.14305 C 0.12136 0.14472 0.11546 0.14472 0.1099 0.14527 C 0.08768 0.14444 0.06667 0.14222 0.04428 0.14166 C 0.03143 0.14222 0.02639 0.14333 0.01546 0.14444 C 0.00539 0.14722 -0.00243 0.14666 -0.01371 0.14722 C -0.01545 0.14944 -0.01614 0.15083 -0.01684 0.15388 C -0.01631 0.16166 -0.01631 0.17527 -0.01006 0.17944 C -0.00746 0.18111 -0.00329 0.18111 -0.00086 0.18138 C 0.00348 0.18166 0.00764 0.18166 0.01198 0.18222 C 0.01494 0.18222 0.01789 0.1825 0.02066 0.1825 C 0.04862 0.1825 0.07518 0.18305 0.10261 0.18 C 0.1125 0.18083 0.12257 0.17916 0.13195 0.18361 C 0.13369 0.185 0.13646 0.18888 0.13646 0.18916 C 0.13785 0.19388 0.13698 0.19194 0.13872 0.195 C 0.13907 0.19722 0.14011 0.20111 0.14011 0.20138 C 0.13994 0.20444 0.14028 0.2075 0.13959 0.21083 C 0.13924 0.21222 0.13768 0.21194 0.13646 0.21222 C 0.13195 0.21361 0.12726 0.21361 0.12275 0.21416 C 0.1033 0.21333 0.08369 0.21305 0.06424 0.215 C 0.06007 0.21694 0.05521 0.21611 0.05087 0.21694 C 0.0316 0.21638 0.01268 0.21611 -0.00659 0.21833 C -0.00833 0.21916 -0.01024 0.21972 -0.01215 0.22027 C -0.01458 0.2225 -0.01493 0.22444 -0.01562 0.22805 C -0.01597 0.22916 -0.01684 0.23194 -0.01684 0.23222 C -0.01649 0.23861 -0.01788 0.24361 -0.01423 0.24722 C -0.0118 0.25194 -0.00572 0.25111 -0.00191 0.25166 C 0.00782 0.25638 0.01962 0.25527 0.02987 0.25583 C 0.05747 0.25555 0.08507 0.25583 0.1125 0.2525 C 0.12084 0.25333 0.12865 0.25527 0.13698 0.25527 " pathEditMode="relative" rAng="0" ptsTypes="fffffffffffffffffffffffffffffffffffffffffffffffffA">
                                      <p:cBhvr>
                                        <p:cTn id="1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decays for four stations</a:t>
            </a:r>
            <a:endParaRPr lang="en-CA" dirty="0"/>
          </a:p>
        </p:txBody>
      </p:sp>
      <p:pic>
        <p:nvPicPr>
          <p:cNvPr id="5" name="Picture 2" descr="https://lh5.googleusercontent.com/tRP8TaknjDs2kwGi8R-gLhJlA7Nv_RSbCkiJsVQFkKBHTR89H3rVnOCo9i2oTeATmsYjyo9OHW07xLdpp12vuVTienIKTP7q8ZoI0A3httR9NYFiy87ClAT_vT1Uhct-cz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75"/>
          <a:stretch/>
        </p:blipFill>
        <p:spPr bwMode="auto">
          <a:xfrm>
            <a:off x="6174680" y="1561356"/>
            <a:ext cx="2446704" cy="280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5.googleusercontent.com/tRP8TaknjDs2kwGi8R-gLhJlA7Nv_RSbCkiJsVQFkKBHTR89H3rVnOCo9i2oTeATmsYjyo9OHW07xLdpp12vuVTienIKTP7q8ZoI0A3httR9NYFiy87ClAT_vT1Uhct-cz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6" r="32350"/>
          <a:stretch/>
        </p:blipFill>
        <p:spPr bwMode="auto">
          <a:xfrm>
            <a:off x="6263084" y="1599331"/>
            <a:ext cx="2413372" cy="280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5.googleusercontent.com/tRP8TaknjDs2kwGi8R-gLhJlA7Nv_RSbCkiJsVQFkKBHTR89H3rVnOCo9i2oTeATmsYjyo9OHW07xLdpp12vuVTienIKTP7q8ZoI0A3httR9NYFiy87ClAT_vT1Uhct-cz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4"/>
          <a:stretch/>
        </p:blipFill>
        <p:spPr bwMode="auto">
          <a:xfrm>
            <a:off x="6390828" y="1603648"/>
            <a:ext cx="2276093" cy="280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ggKoDKCGZofu9zCJvm11Lci1bKg9g5CjABnApFJeCw8EU2nGEn3PXELGem3pTKqB9doSuaf4enoE2RjlmsrClQRepvaiHwtrMIInXvLRXzNg56Y4lDRgktZ3eu1iqBLiW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1316"/>
            <a:ext cx="574902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981125" y="1273324"/>
            <a:ext cx="2889845" cy="3312368"/>
            <a:chOff x="981125" y="1273324"/>
            <a:chExt cx="2889845" cy="3312368"/>
          </a:xfrm>
        </p:grpSpPr>
        <p:cxnSp>
          <p:nvCxnSpPr>
            <p:cNvPr id="9" name="직선 연결선 8"/>
            <p:cNvCxnSpPr/>
            <p:nvPr/>
          </p:nvCxnSpPr>
          <p:spPr bwMode="auto">
            <a:xfrm>
              <a:off x="981125" y="1273324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직선 연결선 11"/>
            <p:cNvCxnSpPr/>
            <p:nvPr/>
          </p:nvCxnSpPr>
          <p:spPr bwMode="auto">
            <a:xfrm>
              <a:off x="3870970" y="1273324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그룹 10"/>
          <p:cNvGrpSpPr/>
          <p:nvPr/>
        </p:nvGrpSpPr>
        <p:grpSpPr>
          <a:xfrm>
            <a:off x="2180878" y="1263799"/>
            <a:ext cx="2889845" cy="3312368"/>
            <a:chOff x="2180878" y="1263799"/>
            <a:chExt cx="2889845" cy="3312368"/>
          </a:xfrm>
        </p:grpSpPr>
        <p:cxnSp>
          <p:nvCxnSpPr>
            <p:cNvPr id="13" name="직선 연결선 12"/>
            <p:cNvCxnSpPr/>
            <p:nvPr/>
          </p:nvCxnSpPr>
          <p:spPr bwMode="auto">
            <a:xfrm>
              <a:off x="2180878" y="1263799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직선 연결선 13"/>
            <p:cNvCxnSpPr/>
            <p:nvPr/>
          </p:nvCxnSpPr>
          <p:spPr bwMode="auto">
            <a:xfrm>
              <a:off x="5070723" y="1263799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" name="그룹 9"/>
          <p:cNvGrpSpPr/>
          <p:nvPr/>
        </p:nvGrpSpPr>
        <p:grpSpPr>
          <a:xfrm>
            <a:off x="2781325" y="1273324"/>
            <a:ext cx="2889845" cy="3312368"/>
            <a:chOff x="2781325" y="1273324"/>
            <a:chExt cx="2889845" cy="3312368"/>
          </a:xfrm>
        </p:grpSpPr>
        <p:cxnSp>
          <p:nvCxnSpPr>
            <p:cNvPr id="15" name="직선 연결선 14"/>
            <p:cNvCxnSpPr/>
            <p:nvPr/>
          </p:nvCxnSpPr>
          <p:spPr bwMode="auto">
            <a:xfrm>
              <a:off x="2781325" y="1273324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5671170" y="1273324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422280" y="1101386"/>
            <a:ext cx="2304256" cy="45997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kern="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dominant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376746" y="1122007"/>
            <a:ext cx="2304256" cy="45997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6422280" y="1101386"/>
            <a:ext cx="2304256" cy="45997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dominant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40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lh6.googleusercontent.com/-indRP9LJL16H73o4j1Q2eZeo9JHKBxgb7zkPA3t15e8cO0VIxNdaXkyAkDLl-qVSwMlEW2oaYYxKd4_XOGqIIn1r0l5jxXjsQeDyhuPZV6cudzLjO-GZirYpgu-J_ca4f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3529" r="7520" b="1169"/>
          <a:stretch/>
        </p:blipFill>
        <p:spPr bwMode="auto">
          <a:xfrm>
            <a:off x="827584" y="3323456"/>
            <a:ext cx="634288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Recovered conductivity model</a:t>
            </a:r>
            <a:endParaRPr lang="en-CA" dirty="0"/>
          </a:p>
        </p:txBody>
      </p:sp>
      <p:pic>
        <p:nvPicPr>
          <p:cNvPr id="5" name="Picture 2" descr="https://lh4.googleusercontent.com/AWxsZJIgfZr4cNo6FED6QwSyyzQdYF0fTAoWg8d48lXn5CxTiTR4wpNCKinYOMRDvGTMrydFLIdtdvh2HFpVkbSfxSqwk3HeBEtGsTEZq5Tr4hEzxjlf169FfS0Uii6eLZ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4" y="1117891"/>
            <a:ext cx="6264696" cy="19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9552" y="788546"/>
            <a:ext cx="4232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</a:t>
            </a:r>
            <a:r>
              <a:rPr lang="en-US" sz="20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conductivity (</a:t>
            </a:r>
            <a:r>
              <a:rPr lang="el-GR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000" kern="0" baseline="-25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kern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55432" y="3002078"/>
            <a:ext cx="5744760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conductivity (</a:t>
            </a:r>
            <a:r>
              <a:rPr lang="el-GR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000" kern="0" baseline="-25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93204"/>
            <a:ext cx="1624732" cy="138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159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vs. Predicted</a:t>
            </a:r>
            <a:endParaRPr lang="en-CA" dirty="0"/>
          </a:p>
        </p:txBody>
      </p:sp>
      <p:pic>
        <p:nvPicPr>
          <p:cNvPr id="3074" name="Picture 2" descr="https://lh5.googleusercontent.com/tRP8TaknjDs2kwGi8R-gLhJlA7Nv_RSbCkiJsVQFkKBHTR89H3rVnOCo9i2oTeATmsYjyo9OHW07xLdpp12vuVTienIKTP7q8ZoI0A3httR9NYFiy87ClAT_vT1Uhct-cz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54"/>
          <a:stretch/>
        </p:blipFill>
        <p:spPr bwMode="auto">
          <a:xfrm>
            <a:off x="1510531" y="1315022"/>
            <a:ext cx="5255617" cy="166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94272" y="970070"/>
            <a:ext cx="1753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kern="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dominant</a:t>
            </a:r>
            <a:endParaRPr lang="en-US" sz="16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356372" y="972592"/>
            <a:ext cx="1753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endParaRPr lang="en-US" sz="16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050656" y="972592"/>
            <a:ext cx="1753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16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dominant</a:t>
            </a:r>
            <a:endParaRPr lang="en-US" sz="16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80" y="147107"/>
            <a:ext cx="1435808" cy="122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https://lh5.googleusercontent.com/BLJLNpBjnSPY3c5u2L4rBDDvC2lRB_AjMCqNEawSZyl_v0AcR6Xch4f77kuwEzwlzRSUZYmbqd7BxNu2dRK9C-c8S1jFC-I5BDBVPEeRy3NIM-hWUh0_neqXGWKrjBnw9H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54" y="3197976"/>
            <a:ext cx="5256584" cy="20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79512" y="1427518"/>
            <a:ext cx="1753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  <a:p>
            <a:pPr marL="0" indent="0" algn="ctr">
              <a:buNone/>
            </a:pPr>
            <a:r>
              <a:rPr lang="en-US" sz="1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d[</a:t>
            </a:r>
            <a:r>
              <a:rPr lang="el-GR" sz="1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(t)] )</a:t>
            </a:r>
            <a:endParaRPr lang="en-US" sz="1600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79512" y="3316618"/>
            <a:ext cx="1753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  <a:p>
            <a:pPr marL="0" indent="0" algn="ctr">
              <a:buNone/>
            </a:pPr>
            <a:r>
              <a:rPr lang="en-US" sz="1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6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d[</a:t>
            </a:r>
            <a:r>
              <a:rPr lang="el-GR" sz="1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600" b="1" kern="0" baseline="-25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 </a:t>
            </a:r>
            <a:r>
              <a:rPr lang="en-US" sz="16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600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67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Transients at four stations</a:t>
            </a:r>
            <a:endParaRPr lang="en-CA" dirty="0"/>
          </a:p>
        </p:txBody>
      </p:sp>
      <p:pic>
        <p:nvPicPr>
          <p:cNvPr id="13314" name="Picture 2" descr="https://lh6.googleusercontent.com/5YFxzSdV8rY0qjLkxHCTA_TwtuFYhDeUS6mfB5-HZPGqTIeMzLlWxMEsOtmTkSqAJn2RuHpS7b1K0RUpRoKvqRZF4AJtihdOvhTI89eh3Yrd4OoRqPT8y8MB-y7P7Vc985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202400"/>
            <a:ext cx="5749200" cy="360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8Gpbe8pSZQzAeak3XZe1qR25_UMz7NxgDmnTLLupRCMd1yKBn1jfj8R37L0pS3lGNzYUYVbZJl0aFS5d5EHsIn19SGAD-4r-05uAd-YgnbnIR2wIuaTLH8RaG4daHYkWyD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6"/>
          <a:stretch/>
        </p:blipFill>
        <p:spPr bwMode="auto">
          <a:xfrm>
            <a:off x="6263952" y="2147852"/>
            <a:ext cx="2403228" cy="27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6.googleusercontent.com/8Gpbe8pSZQzAeak3XZe1qR25_UMz7NxgDmnTLLupRCMd1yKBn1jfj8R37L0pS3lGNzYUYVbZJl0aFS5d5EHsIn19SGAD-4r-05uAd-YgnbnIR2wIuaTLH8RaG4daHYkWyD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8" r="32140"/>
          <a:stretch/>
        </p:blipFill>
        <p:spPr bwMode="auto">
          <a:xfrm>
            <a:off x="6436816" y="2140368"/>
            <a:ext cx="2294537" cy="27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8Gpbe8pSZQzAeak3XZe1qR25_UMz7NxgDmnTLLupRCMd1yKBn1jfj8R37L0pS3lGNzYUYVbZJl0aFS5d5EHsIn19SGAD-4r-05uAd-YgnbnIR2wIuaTLH8RaG4daHYkWyD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0" t="-2908"/>
          <a:stretch/>
        </p:blipFill>
        <p:spPr bwMode="auto">
          <a:xfrm>
            <a:off x="6428308" y="2048388"/>
            <a:ext cx="2267744" cy="280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981125" y="1273324"/>
            <a:ext cx="2889845" cy="3312368"/>
            <a:chOff x="981125" y="1273324"/>
            <a:chExt cx="2889845" cy="3312368"/>
          </a:xfrm>
        </p:grpSpPr>
        <p:cxnSp>
          <p:nvCxnSpPr>
            <p:cNvPr id="10" name="직선 연결선 9"/>
            <p:cNvCxnSpPr/>
            <p:nvPr/>
          </p:nvCxnSpPr>
          <p:spPr bwMode="auto">
            <a:xfrm>
              <a:off x="981125" y="1273324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직선 연결선 10"/>
            <p:cNvCxnSpPr/>
            <p:nvPr/>
          </p:nvCxnSpPr>
          <p:spPr bwMode="auto">
            <a:xfrm>
              <a:off x="3870970" y="1273324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그룹 11"/>
          <p:cNvGrpSpPr/>
          <p:nvPr/>
        </p:nvGrpSpPr>
        <p:grpSpPr>
          <a:xfrm>
            <a:off x="2180878" y="1263799"/>
            <a:ext cx="2889845" cy="3312368"/>
            <a:chOff x="2180878" y="1263799"/>
            <a:chExt cx="2889845" cy="3312368"/>
          </a:xfrm>
        </p:grpSpPr>
        <p:cxnSp>
          <p:nvCxnSpPr>
            <p:cNvPr id="13" name="직선 연결선 12"/>
            <p:cNvCxnSpPr/>
            <p:nvPr/>
          </p:nvCxnSpPr>
          <p:spPr bwMode="auto">
            <a:xfrm>
              <a:off x="2180878" y="1263799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직선 연결선 13"/>
            <p:cNvCxnSpPr/>
            <p:nvPr/>
          </p:nvCxnSpPr>
          <p:spPr bwMode="auto">
            <a:xfrm>
              <a:off x="5070723" y="1263799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그룹 14"/>
          <p:cNvGrpSpPr/>
          <p:nvPr/>
        </p:nvGrpSpPr>
        <p:grpSpPr>
          <a:xfrm>
            <a:off x="2781325" y="1273324"/>
            <a:ext cx="2889845" cy="3312368"/>
            <a:chOff x="2781325" y="1273324"/>
            <a:chExt cx="2889845" cy="3312368"/>
          </a:xfrm>
        </p:grpSpPr>
        <p:cxnSp>
          <p:nvCxnSpPr>
            <p:cNvPr id="16" name="직선 연결선 15"/>
            <p:cNvCxnSpPr/>
            <p:nvPr/>
          </p:nvCxnSpPr>
          <p:spPr bwMode="auto">
            <a:xfrm>
              <a:off x="2781325" y="1273324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직선 연결선 16"/>
            <p:cNvCxnSpPr/>
            <p:nvPr/>
          </p:nvCxnSpPr>
          <p:spPr bwMode="auto">
            <a:xfrm>
              <a:off x="5671170" y="1273324"/>
              <a:ext cx="0" cy="33123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6422280" y="1629040"/>
            <a:ext cx="2304256" cy="45997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kern="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dominant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6376746" y="1649661"/>
            <a:ext cx="2304256" cy="45997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6422280" y="1629040"/>
            <a:ext cx="2304256" cy="45997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dominant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836696" y="-353386"/>
            <a:ext cx="3190604" cy="2589152"/>
            <a:chOff x="10836696" y="-353386"/>
            <a:chExt cx="3190604" cy="2589152"/>
          </a:xfrm>
        </p:grpSpPr>
        <p:sp>
          <p:nvSpPr>
            <p:cNvPr id="26" name="Rounded Rectangle 6"/>
            <p:cNvSpPr/>
            <p:nvPr/>
          </p:nvSpPr>
          <p:spPr>
            <a:xfrm>
              <a:off x="10836696" y="673216"/>
              <a:ext cx="3190604" cy="677115"/>
            </a:xfrm>
            <a:prstGeom prst="roundRect">
              <a:avLst/>
            </a:prstGeom>
            <a:solidFill>
              <a:srgbClr val="00B050">
                <a:alpha val="43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Compute </a:t>
              </a:r>
              <a:r>
                <a:rPr lang="en-CA" b="1" i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CA" b="1" baseline="30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 data at multiple time channels</a:t>
              </a:r>
            </a:p>
          </p:txBody>
        </p:sp>
        <p:cxnSp>
          <p:nvCxnSpPr>
            <p:cNvPr id="27" name="Straight Arrow Connector 11"/>
            <p:cNvCxnSpPr>
              <a:stCxn id="30" idx="2"/>
              <a:endCxn id="26" idx="0"/>
            </p:cNvCxnSpPr>
            <p:nvPr/>
          </p:nvCxnSpPr>
          <p:spPr bwMode="auto">
            <a:xfrm>
              <a:off x="12431998" y="353386"/>
              <a:ext cx="0" cy="3198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Rounded Rectangle 9"/>
            <p:cNvSpPr/>
            <p:nvPr/>
          </p:nvSpPr>
          <p:spPr>
            <a:xfrm>
              <a:off x="10836696" y="1711658"/>
              <a:ext cx="3190604" cy="52410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Invert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individual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time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channels</a:t>
              </a:r>
            </a:p>
          </p:txBody>
        </p:sp>
        <p:cxnSp>
          <p:nvCxnSpPr>
            <p:cNvPr id="29" name="Straight Arrow Connector 17"/>
            <p:cNvCxnSpPr>
              <a:endCxn id="28" idx="0"/>
            </p:cNvCxnSpPr>
            <p:nvPr/>
          </p:nvCxnSpPr>
          <p:spPr bwMode="auto">
            <a:xfrm>
              <a:off x="12431998" y="1362353"/>
              <a:ext cx="0" cy="3493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Rounded Rectangle 5"/>
            <p:cNvSpPr/>
            <p:nvPr/>
          </p:nvSpPr>
          <p:spPr>
            <a:xfrm>
              <a:off x="10836696" y="-353386"/>
              <a:ext cx="3190604" cy="70677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Invert TEM to recover a background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model: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b="1" baseline="-25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853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Mt. Milligan</a:t>
            </a:r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Negative transients in ATEM data</a:t>
            </a:r>
          </a:p>
        </p:txBody>
      </p:sp>
      <p:pic>
        <p:nvPicPr>
          <p:cNvPr id="4" name="내용 개체 틀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7113" r="7595" b="11924"/>
          <a:stretch/>
        </p:blipFill>
        <p:spPr bwMode="auto">
          <a:xfrm>
            <a:off x="3419872" y="1478362"/>
            <a:ext cx="5057715" cy="375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1" descr="quest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05372"/>
            <a:ext cx="1831739" cy="2232248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90" y="4047206"/>
            <a:ext cx="173839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32"/>
          <p:cNvSpPr/>
          <p:nvPr/>
        </p:nvSpPr>
        <p:spPr>
          <a:xfrm>
            <a:off x="1143776" y="2977189"/>
            <a:ext cx="3810001" cy="67770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transients of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7"/>
          <p:cNvGrpSpPr/>
          <p:nvPr/>
        </p:nvGrpSpPr>
        <p:grpSpPr>
          <a:xfrm>
            <a:off x="5106177" y="2977189"/>
            <a:ext cx="4002327" cy="960431"/>
            <a:chOff x="4419600" y="3171990"/>
            <a:chExt cx="4002327" cy="960431"/>
          </a:xfrm>
        </p:grpSpPr>
        <p:sp>
          <p:nvSpPr>
            <p:cNvPr id="10" name="Striped Right Arrow 4"/>
            <p:cNvSpPr/>
            <p:nvPr/>
          </p:nvSpPr>
          <p:spPr bwMode="auto">
            <a:xfrm>
              <a:off x="4419600" y="3212574"/>
              <a:ext cx="444784" cy="597426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grpSp>
          <p:nvGrpSpPr>
            <p:cNvPr id="11" name="Group 6"/>
            <p:cNvGrpSpPr/>
            <p:nvPr/>
          </p:nvGrpSpPr>
          <p:grpSpPr>
            <a:xfrm>
              <a:off x="5024522" y="3171990"/>
              <a:ext cx="3397405" cy="960431"/>
              <a:chOff x="5024522" y="3171990"/>
              <a:chExt cx="3397405" cy="960431"/>
            </a:xfrm>
          </p:grpSpPr>
          <p:sp>
            <p:nvSpPr>
              <p:cNvPr id="12" name="Rounded Rectangle 32"/>
              <p:cNvSpPr/>
              <p:nvPr/>
            </p:nvSpPr>
            <p:spPr>
              <a:xfrm>
                <a:off x="5024522" y="3171990"/>
                <a:ext cx="2773991" cy="677704"/>
              </a:xfrm>
              <a:prstGeom prst="round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Existence of IP body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"/>
              <p:cNvSpPr/>
              <p:nvPr/>
            </p:nvSpPr>
            <p:spPr>
              <a:xfrm>
                <a:off x="7162800" y="3855422"/>
                <a:ext cx="125912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2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Weidelt</a:t>
                </a: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1982)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7933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and IP dominant time</a:t>
            </a:r>
            <a:endParaRPr lang="en-CA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45604" y="1140049"/>
            <a:ext cx="1224136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t=1.25 </a:t>
            </a:r>
            <a:r>
              <a:rPr lang="en-US" sz="1800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sz="18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31090" y="3312989"/>
            <a:ext cx="1224136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t=7.65 </a:t>
            </a:r>
            <a:r>
              <a:rPr lang="en-US" sz="1800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sz="18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441748" y="706874"/>
            <a:ext cx="141575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8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156248" y="706874"/>
            <a:ext cx="141575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d[</a:t>
            </a:r>
            <a:r>
              <a:rPr lang="el-GR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800" kern="0" baseline="-25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18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884440" y="706874"/>
            <a:ext cx="141575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</a:t>
            </a:r>
            <a:r>
              <a:rPr lang="en-US" sz="1800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800" kern="0" baseline="30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endParaRPr lang="en-US" sz="1800" kern="0" baseline="30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574532" y="706874"/>
            <a:ext cx="141575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800" kern="0" baseline="30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endParaRPr lang="en-US" sz="1800" kern="0" baseline="30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761" y="27388"/>
            <a:ext cx="1324257" cy="1130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https://lh4.googleusercontent.com/EH0rWwuE7jCaEeJZr5dphsGYXO5SUtNpujOAX63I7OniWv6zCTX2nJIfewu0jNF71xo9aILgBN-Fpeyq1GNRcR09rfa7QFVH-rlPwuz4p95IoH662AOrsdZqxXh884IQN3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44" y="3203026"/>
            <a:ext cx="7005600" cy="21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6.googleusercontent.com/8hnxlQ1jGFbdtufX_UaP_7tS0lS19WUX8N00al-uxG5ZZ98UwCj7FK6v7TqFb1Ny5LVyK_JYm-voSQ9plE2s-Z9RTXTPtj6URM8ygkoW86xIPNp3H47os0RmcvOep2GO2y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44" y="1042355"/>
            <a:ext cx="7005600" cy="214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9210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865884"/>
            <a:ext cx="2749932" cy="240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3D IP </a:t>
            </a:r>
            <a:r>
              <a:rPr lang="en-US" dirty="0" smtClean="0">
                <a:solidFill>
                  <a:srgbClr val="002060"/>
                </a:solidFill>
              </a:rPr>
              <a:t>inversion (7.65 </a:t>
            </a:r>
            <a:r>
              <a:rPr lang="en-US" dirty="0" err="1" smtClean="0">
                <a:solidFill>
                  <a:srgbClr val="002060"/>
                </a:solidFill>
              </a:rPr>
              <a:t>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en-CA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25600" y="844740"/>
            <a:ext cx="4232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Pseudo-chargeability</a:t>
            </a:r>
          </a:p>
        </p:txBody>
      </p:sp>
      <p:pic>
        <p:nvPicPr>
          <p:cNvPr id="4102" name="Picture 6" descr="https://lh3.googleusercontent.com/9r4Vb5aB-GQ4J9XZkNUIykkPKdQaeIiOCpkhaVg8zBqd09kRbyQWUBvLWKE0rsIhO1zaSoAsVLNxQZofv0L2w6ipbGHjPZnG9GUHo7E0KpGqvETkh3VwP9UnTsRapoPH0h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16" y="3393256"/>
            <a:ext cx="332676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32"/>
          <p:cNvSpPr/>
          <p:nvPr/>
        </p:nvSpPr>
        <p:spPr>
          <a:xfrm>
            <a:off x="776660" y="3426266"/>
            <a:ext cx="4644864" cy="697159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Pseudo-chargeability provide proper 3D geometry of IP bodies0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6" descr="https://lh4.googleusercontent.com/mo5gaI8Kkz0SprVlmG-TMpqNCcqZaMGkNmtCCt9NGEwgadyu6SQi9CV_pcwZBrX6_51dwkodvpp1qPF5bbiT8URRJY1STcx0BH8lOz3cYgx0JwIhThFb94kgzzMqzYESl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36" y="1200719"/>
            <a:ext cx="6362104" cy="20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76660" y="157747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A1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6660" y="238429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A2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5640" y="157405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A3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5640" y="238087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A4</a:t>
            </a:r>
            <a:endParaRPr lang="en-CA" sz="16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1" name="Picture 10" descr="C:\Users\SEOGI\AppData\Local\Temp\x10sctmp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632" y="2035734"/>
            <a:ext cx="3384377" cy="29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0584635" y="4301890"/>
            <a:ext cx="648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en-CA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10908638" y="4051735"/>
            <a:ext cx="214619" cy="288030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00061" y="2171325"/>
            <a:ext cx="648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en-CA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11738849" y="2451742"/>
            <a:ext cx="0" cy="243317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624197" y="2331170"/>
            <a:ext cx="648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en-CA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2962985" y="2611587"/>
            <a:ext cx="0" cy="243317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2962985" y="4224804"/>
            <a:ext cx="648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en-CA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H="1" flipV="1">
            <a:off x="12948200" y="4058258"/>
            <a:ext cx="180054" cy="243632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9937650" y="-941190"/>
            <a:ext cx="3190604" cy="2589152"/>
            <a:chOff x="10836696" y="-353386"/>
            <a:chExt cx="3190604" cy="2589152"/>
          </a:xfrm>
        </p:grpSpPr>
        <p:sp>
          <p:nvSpPr>
            <p:cNvPr id="23" name="Rounded Rectangle 6"/>
            <p:cNvSpPr/>
            <p:nvPr/>
          </p:nvSpPr>
          <p:spPr>
            <a:xfrm>
              <a:off x="10836696" y="673216"/>
              <a:ext cx="3190604" cy="67711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Compute </a:t>
              </a:r>
              <a:r>
                <a:rPr lang="en-CA" b="1" i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CA" b="1" baseline="30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 data at multiple time channels</a:t>
              </a:r>
            </a:p>
          </p:txBody>
        </p:sp>
        <p:cxnSp>
          <p:nvCxnSpPr>
            <p:cNvPr id="24" name="Straight Arrow Connector 11"/>
            <p:cNvCxnSpPr>
              <a:stCxn id="27" idx="2"/>
              <a:endCxn id="23" idx="0"/>
            </p:cNvCxnSpPr>
            <p:nvPr/>
          </p:nvCxnSpPr>
          <p:spPr bwMode="auto">
            <a:xfrm>
              <a:off x="12431998" y="353386"/>
              <a:ext cx="0" cy="3198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ounded Rectangle 9"/>
            <p:cNvSpPr/>
            <p:nvPr/>
          </p:nvSpPr>
          <p:spPr>
            <a:xfrm>
              <a:off x="10836696" y="1711658"/>
              <a:ext cx="3190604" cy="524108"/>
            </a:xfrm>
            <a:prstGeom prst="roundRect">
              <a:avLst/>
            </a:prstGeom>
            <a:solidFill>
              <a:srgbClr val="00B050">
                <a:alpha val="43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Invert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individual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time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channels</a:t>
              </a:r>
            </a:p>
          </p:txBody>
        </p:sp>
        <p:cxnSp>
          <p:nvCxnSpPr>
            <p:cNvPr id="26" name="Straight Arrow Connector 17"/>
            <p:cNvCxnSpPr>
              <a:endCxn id="25" idx="0"/>
            </p:cNvCxnSpPr>
            <p:nvPr/>
          </p:nvCxnSpPr>
          <p:spPr bwMode="auto">
            <a:xfrm>
              <a:off x="12431998" y="1362353"/>
              <a:ext cx="0" cy="3493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Rounded Rectangle 5"/>
            <p:cNvSpPr/>
            <p:nvPr/>
          </p:nvSpPr>
          <p:spPr>
            <a:xfrm>
              <a:off x="10836696" y="-353386"/>
              <a:ext cx="3190604" cy="70677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Invert TEM to recover a background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model: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b="1" baseline="-25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896" y="109481"/>
            <a:ext cx="1623600" cy="1383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953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Field Example: Mt. Milligan</a:t>
            </a:r>
            <a:endParaRPr lang="en-CA" dirty="0"/>
          </a:p>
        </p:txBody>
      </p:sp>
      <p:grpSp>
        <p:nvGrpSpPr>
          <p:cNvPr id="36" name="그룹 35"/>
          <p:cNvGrpSpPr/>
          <p:nvPr/>
        </p:nvGrpSpPr>
        <p:grpSpPr>
          <a:xfrm>
            <a:off x="3781644" y="860326"/>
            <a:ext cx="2412556" cy="1845882"/>
            <a:chOff x="5251632" y="2953247"/>
            <a:chExt cx="2412556" cy="1845882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1632" y="3181847"/>
              <a:ext cx="2412556" cy="1617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5570344" y="2953247"/>
              <a:ext cx="20938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 smtClean="0"/>
                <a:t>Observ</a:t>
              </a:r>
              <a:r>
                <a:rPr lang="en-US" sz="1400" b="1" dirty="0" smtClean="0"/>
                <a:t>\</a:t>
              </a:r>
              <a:r>
                <a:rPr lang="en-US" sz="1400" b="1" dirty="0" err="1" smtClean="0"/>
                <a:t>ed</a:t>
              </a:r>
              <a:r>
                <a:rPr lang="en-US" sz="1400" b="1" dirty="0" smtClean="0"/>
                <a:t> data (</a:t>
              </a:r>
              <a:r>
                <a:rPr lang="en-US" sz="1400" b="1" dirty="0" err="1" smtClean="0"/>
                <a:t>db</a:t>
              </a:r>
              <a:r>
                <a:rPr lang="en-US" sz="1400" b="1" dirty="0" smtClean="0"/>
                <a:t>/</a:t>
              </a:r>
              <a:r>
                <a:rPr lang="en-US" sz="1400" b="1" dirty="0" err="1" smtClean="0"/>
                <a:t>dt</a:t>
              </a:r>
              <a:r>
                <a:rPr lang="en-US" sz="1400" b="1" dirty="0" smtClean="0"/>
                <a:t>)</a:t>
              </a:r>
              <a:endParaRPr lang="en-US" sz="1400" b="1" dirty="0"/>
            </a:p>
          </p:txBody>
        </p:sp>
      </p:grpSp>
      <p:pic>
        <p:nvPicPr>
          <p:cNvPr id="34" name="Picture 21" descr="ques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0134"/>
            <a:ext cx="3048859" cy="37154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41356" y="487660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Geotech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(2007)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609850" y="2706208"/>
            <a:ext cx="3388546" cy="2455548"/>
            <a:chOff x="4710541" y="768973"/>
            <a:chExt cx="3388546" cy="2455548"/>
          </a:xfrm>
        </p:grpSpPr>
        <p:sp>
          <p:nvSpPr>
            <p:cNvPr id="17" name="TextBox 16"/>
            <p:cNvSpPr txBox="1"/>
            <p:nvPr/>
          </p:nvSpPr>
          <p:spPr>
            <a:xfrm>
              <a:off x="4800724" y="768973"/>
              <a:ext cx="3119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Recovered 3D conductivity model</a:t>
              </a:r>
              <a:endParaRPr lang="en-US" sz="1400" b="1" dirty="0"/>
            </a:p>
          </p:txBody>
        </p:sp>
        <p:pic>
          <p:nvPicPr>
            <p:cNvPr id="16" name="Picture 27" descr="mill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63"/>
            <a:stretch/>
          </p:blipFill>
          <p:spPr>
            <a:xfrm>
              <a:off x="4710541" y="1076750"/>
              <a:ext cx="2885795" cy="2147771"/>
            </a:xfrm>
            <a:prstGeom prst="rect">
              <a:avLst/>
            </a:prstGeom>
          </p:spPr>
        </p:pic>
        <p:sp>
          <p:nvSpPr>
            <p:cNvPr id="18" name="Rectangle 16"/>
            <p:cNvSpPr/>
            <p:nvPr/>
          </p:nvSpPr>
          <p:spPr>
            <a:xfrm>
              <a:off x="6725441" y="2804247"/>
              <a:ext cx="13736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Yang et al., 2014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93204"/>
            <a:ext cx="1624732" cy="138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999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inversion procedure</a:t>
            </a:r>
            <a:endParaRPr lang="en-CA" dirty="0"/>
          </a:p>
        </p:txBody>
      </p:sp>
      <p:grpSp>
        <p:nvGrpSpPr>
          <p:cNvPr id="7" name="Group 43"/>
          <p:cNvGrpSpPr/>
          <p:nvPr/>
        </p:nvGrpSpPr>
        <p:grpSpPr>
          <a:xfrm>
            <a:off x="634278" y="1607109"/>
            <a:ext cx="3190604" cy="996946"/>
            <a:chOff x="634278" y="2181588"/>
            <a:chExt cx="3390776" cy="1105897"/>
          </a:xfrm>
        </p:grpSpPr>
        <p:sp>
          <p:nvSpPr>
            <p:cNvPr id="8" name="Rounded Rectangle 6"/>
            <p:cNvSpPr/>
            <p:nvPr/>
          </p:nvSpPr>
          <p:spPr>
            <a:xfrm>
              <a:off x="634278" y="2536372"/>
              <a:ext cx="3390776" cy="75111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Compute </a:t>
              </a:r>
              <a:r>
                <a:rPr lang="en-CA" b="1" i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CA" b="1" baseline="30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 data at multiple time channels</a:t>
              </a:r>
            </a:p>
          </p:txBody>
        </p:sp>
        <p:cxnSp>
          <p:nvCxnSpPr>
            <p:cNvPr id="9" name="Straight Arrow Connector 11"/>
            <p:cNvCxnSpPr>
              <a:stCxn id="16" idx="2"/>
              <a:endCxn id="8" idx="0"/>
            </p:cNvCxnSpPr>
            <p:nvPr/>
          </p:nvCxnSpPr>
          <p:spPr bwMode="auto">
            <a:xfrm>
              <a:off x="2329666" y="2181588"/>
              <a:ext cx="0" cy="3547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" name="Group 51"/>
          <p:cNvGrpSpPr/>
          <p:nvPr/>
        </p:nvGrpSpPr>
        <p:grpSpPr>
          <a:xfrm>
            <a:off x="634278" y="3473774"/>
            <a:ext cx="3190604" cy="859223"/>
            <a:chOff x="634278" y="4094303"/>
            <a:chExt cx="3390776" cy="913126"/>
          </a:xfrm>
        </p:grpSpPr>
        <p:sp>
          <p:nvSpPr>
            <p:cNvPr id="11" name="Rounded Rectangle 8"/>
            <p:cNvSpPr/>
            <p:nvPr/>
          </p:nvSpPr>
          <p:spPr>
            <a:xfrm>
              <a:off x="634278" y="4408716"/>
              <a:ext cx="3390776" cy="59871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Subtract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regional to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obtain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IP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cxnSp>
          <p:nvCxnSpPr>
            <p:cNvPr id="12" name="Straight Arrow Connector 15"/>
            <p:cNvCxnSpPr>
              <a:stCxn id="20" idx="2"/>
              <a:endCxn id="11" idx="0"/>
            </p:cNvCxnSpPr>
            <p:nvPr/>
          </p:nvCxnSpPr>
          <p:spPr bwMode="auto">
            <a:xfrm>
              <a:off x="2329666" y="4094303"/>
              <a:ext cx="0" cy="3144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" name="Group 52"/>
          <p:cNvGrpSpPr/>
          <p:nvPr/>
        </p:nvGrpSpPr>
        <p:grpSpPr>
          <a:xfrm>
            <a:off x="634278" y="4313947"/>
            <a:ext cx="3190604" cy="879766"/>
            <a:chOff x="634278" y="4862404"/>
            <a:chExt cx="3390776" cy="1004996"/>
          </a:xfrm>
        </p:grpSpPr>
        <p:sp>
          <p:nvSpPr>
            <p:cNvPr id="14" name="Rounded Rectangle 9"/>
            <p:cNvSpPr/>
            <p:nvPr/>
          </p:nvSpPr>
          <p:spPr>
            <a:xfrm>
              <a:off x="634278" y="5268687"/>
              <a:ext cx="3390776" cy="59871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Invert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individual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time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channels</a:t>
              </a:r>
            </a:p>
          </p:txBody>
        </p:sp>
        <p:cxnSp>
          <p:nvCxnSpPr>
            <p:cNvPr id="15" name="Straight Arrow Connector 17"/>
            <p:cNvCxnSpPr>
              <a:stCxn id="11" idx="2"/>
              <a:endCxn id="14" idx="0"/>
            </p:cNvCxnSpPr>
            <p:nvPr/>
          </p:nvCxnSpPr>
          <p:spPr bwMode="auto">
            <a:xfrm>
              <a:off x="2329666" y="4862404"/>
              <a:ext cx="0" cy="40628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Rounded Rectangle 5"/>
          <p:cNvSpPr/>
          <p:nvPr/>
        </p:nvSpPr>
        <p:spPr>
          <a:xfrm>
            <a:off x="634278" y="900337"/>
            <a:ext cx="3190604" cy="70677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Invert TEM to recover a background </a:t>
            </a:r>
            <a:r>
              <a:rPr lang="el-G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l-G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b="1" baseline="-25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9"/>
          <p:cNvCxnSpPr>
            <a:stCxn id="16" idx="3"/>
            <a:endCxn id="18" idx="1"/>
          </p:cNvCxnSpPr>
          <p:nvPr/>
        </p:nvCxnSpPr>
        <p:spPr bwMode="auto">
          <a:xfrm>
            <a:off x="3824882" y="1253723"/>
            <a:ext cx="1042970" cy="394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ounded Rectangle 20"/>
          <p:cNvSpPr/>
          <p:nvPr/>
        </p:nvSpPr>
        <p:spPr>
          <a:xfrm>
            <a:off x="4867852" y="671736"/>
            <a:ext cx="3808604" cy="1242895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Attempt to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avoid soundings/times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that have IP coupling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Easy </a:t>
            </a:r>
            <a:r>
              <a:rPr lang="en-CA" sz="1600" dirty="0"/>
              <a:t>if there are </a:t>
            </a:r>
            <a:r>
              <a:rPr lang="en-CA" sz="1600" b="1" dirty="0">
                <a:solidFill>
                  <a:srgbClr val="FF0000"/>
                </a:solidFill>
              </a:rPr>
              <a:t>negative transients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47"/>
          <p:cNvGrpSpPr/>
          <p:nvPr/>
        </p:nvGrpSpPr>
        <p:grpSpPr>
          <a:xfrm>
            <a:off x="634278" y="2585004"/>
            <a:ext cx="3190604" cy="888770"/>
            <a:chOff x="634278" y="3122144"/>
            <a:chExt cx="3390776" cy="1025313"/>
          </a:xfrm>
        </p:grpSpPr>
        <p:sp>
          <p:nvSpPr>
            <p:cNvPr id="20" name="Rounded Rectangle 7"/>
            <p:cNvSpPr/>
            <p:nvPr/>
          </p:nvSpPr>
          <p:spPr>
            <a:xfrm>
              <a:off x="634278" y="3548744"/>
              <a:ext cx="3390776" cy="59871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Estimate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a regional field</a:t>
              </a:r>
            </a:p>
          </p:txBody>
        </p:sp>
        <p:cxnSp>
          <p:nvCxnSpPr>
            <p:cNvPr id="21" name="Straight Arrow Connector 13"/>
            <p:cNvCxnSpPr>
              <a:stCxn id="8" idx="2"/>
              <a:endCxn id="20" idx="0"/>
            </p:cNvCxnSpPr>
            <p:nvPr/>
          </p:nvCxnSpPr>
          <p:spPr bwMode="auto">
            <a:xfrm>
              <a:off x="2329666" y="3122144"/>
              <a:ext cx="0" cy="426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2" name="Group 48"/>
          <p:cNvGrpSpPr/>
          <p:nvPr/>
        </p:nvGrpSpPr>
        <p:grpSpPr>
          <a:xfrm>
            <a:off x="3824882" y="2694723"/>
            <a:ext cx="4717232" cy="1242897"/>
            <a:chOff x="3603444" y="3289073"/>
            <a:chExt cx="5218382" cy="1320872"/>
          </a:xfrm>
        </p:grpSpPr>
        <p:cxnSp>
          <p:nvCxnSpPr>
            <p:cNvPr id="23" name="Straight Connector 28"/>
            <p:cNvCxnSpPr>
              <a:stCxn id="20" idx="3"/>
              <a:endCxn id="24" idx="1"/>
            </p:cNvCxnSpPr>
            <p:nvPr/>
          </p:nvCxnSpPr>
          <p:spPr bwMode="auto">
            <a:xfrm>
              <a:off x="3603444" y="3841229"/>
              <a:ext cx="1170834" cy="108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Rounded Rectangle 31"/>
            <p:cNvSpPr/>
            <p:nvPr/>
          </p:nvSpPr>
          <p:spPr>
            <a:xfrm>
              <a:off x="4774278" y="3289073"/>
              <a:ext cx="4047548" cy="1320872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600" dirty="0"/>
                <a:t>Assume IP data are composed of a </a:t>
              </a:r>
              <a:r>
                <a:rPr lang="en-CA" sz="1600" b="1" dirty="0">
                  <a:solidFill>
                    <a:srgbClr val="FF0000"/>
                  </a:solidFill>
                </a:rPr>
                <a:t>smoothly varying regional </a:t>
              </a:r>
              <a:r>
                <a:rPr lang="en-CA" sz="1600" dirty="0"/>
                <a:t>plus true IP </a:t>
              </a:r>
              <a:r>
                <a:rPr lang="en-CA" sz="1600" dirty="0" smtClean="0"/>
                <a:t>data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824882" y="3275236"/>
            <a:ext cx="4851574" cy="1936852"/>
            <a:chOff x="3824882" y="3275236"/>
            <a:chExt cx="4851574" cy="1936852"/>
          </a:xfrm>
        </p:grpSpPr>
        <p:cxnSp>
          <p:nvCxnSpPr>
            <p:cNvPr id="25" name="Straight Connector 36"/>
            <p:cNvCxnSpPr/>
            <p:nvPr/>
          </p:nvCxnSpPr>
          <p:spPr bwMode="auto">
            <a:xfrm>
              <a:off x="3824882" y="3275236"/>
              <a:ext cx="993216" cy="13367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Rounded Rectangle 39"/>
            <p:cNvSpPr/>
            <p:nvPr/>
          </p:nvSpPr>
          <p:spPr>
            <a:xfrm>
              <a:off x="4867852" y="4303936"/>
              <a:ext cx="3808604" cy="908152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600" dirty="0" smtClean="0"/>
                <a:t>Not </a:t>
              </a:r>
              <a:r>
                <a:rPr lang="en-CA" sz="1600" dirty="0"/>
                <a:t>easy; but this issue is confronted before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374284" y="462420"/>
            <a:ext cx="3190604" cy="3399811"/>
            <a:chOff x="9374284" y="462420"/>
            <a:chExt cx="3190604" cy="3399811"/>
          </a:xfrm>
        </p:grpSpPr>
        <p:grpSp>
          <p:nvGrpSpPr>
            <p:cNvPr id="27" name="Group 43"/>
            <p:cNvGrpSpPr/>
            <p:nvPr/>
          </p:nvGrpSpPr>
          <p:grpSpPr>
            <a:xfrm>
              <a:off x="9374284" y="1169192"/>
              <a:ext cx="3190604" cy="996946"/>
              <a:chOff x="634278" y="2181588"/>
              <a:chExt cx="3390776" cy="1105897"/>
            </a:xfrm>
          </p:grpSpPr>
          <p:sp>
            <p:nvSpPr>
              <p:cNvPr id="28" name="Rounded Rectangle 6"/>
              <p:cNvSpPr/>
              <p:nvPr/>
            </p:nvSpPr>
            <p:spPr>
              <a:xfrm>
                <a:off x="634278" y="2536372"/>
                <a:ext cx="3390776" cy="751113"/>
              </a:xfrm>
              <a:prstGeom prst="roundRect">
                <a:avLst/>
              </a:prstGeom>
              <a:solidFill>
                <a:srgbClr val="00B050">
                  <a:alpha val="43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Compute </a:t>
                </a:r>
                <a:r>
                  <a:rPr lang="en-CA" b="1" i="1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CA" b="1" baseline="300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at multiple time channels</a:t>
                </a:r>
              </a:p>
            </p:txBody>
          </p:sp>
          <p:cxnSp>
            <p:nvCxnSpPr>
              <p:cNvPr id="29" name="Straight Arrow Connector 11"/>
              <p:cNvCxnSpPr>
                <a:stCxn id="36" idx="2"/>
                <a:endCxn id="28" idx="0"/>
              </p:cNvCxnSpPr>
              <p:nvPr/>
            </p:nvCxnSpPr>
            <p:spPr bwMode="auto">
              <a:xfrm>
                <a:off x="2329666" y="2181588"/>
                <a:ext cx="0" cy="35478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3" name="Group 52"/>
            <p:cNvGrpSpPr/>
            <p:nvPr/>
          </p:nvGrpSpPr>
          <p:grpSpPr>
            <a:xfrm>
              <a:off x="9374284" y="3001516"/>
              <a:ext cx="3190604" cy="860715"/>
              <a:chOff x="634278" y="4884167"/>
              <a:chExt cx="3390776" cy="983233"/>
            </a:xfrm>
          </p:grpSpPr>
          <p:sp>
            <p:nvSpPr>
              <p:cNvPr id="34" name="Rounded Rectangle 9"/>
              <p:cNvSpPr/>
              <p:nvPr/>
            </p:nvSpPr>
            <p:spPr>
              <a:xfrm>
                <a:off x="634278" y="5268687"/>
                <a:ext cx="3390776" cy="59871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Invert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individual </a:t>
                </a:r>
                <a:endParaRPr lang="en-CA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channels</a:t>
                </a:r>
              </a:p>
            </p:txBody>
          </p:sp>
          <p:cxnSp>
            <p:nvCxnSpPr>
              <p:cNvPr id="35" name="Straight Arrow Connector 17"/>
              <p:cNvCxnSpPr>
                <a:stCxn id="31" idx="2"/>
                <a:endCxn id="34" idx="0"/>
              </p:cNvCxnSpPr>
              <p:nvPr/>
            </p:nvCxnSpPr>
            <p:spPr bwMode="auto">
              <a:xfrm>
                <a:off x="2329666" y="4884167"/>
                <a:ext cx="0" cy="38452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6" name="Rounded Rectangle 5"/>
            <p:cNvSpPr/>
            <p:nvPr/>
          </p:nvSpPr>
          <p:spPr>
            <a:xfrm>
              <a:off x="9374284" y="462420"/>
              <a:ext cx="3190604" cy="70677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Invert TEM to recover a background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model: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b="1" baseline="-25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7" name="Group 47"/>
            <p:cNvGrpSpPr/>
            <p:nvPr/>
          </p:nvGrpSpPr>
          <p:grpSpPr>
            <a:xfrm>
              <a:off x="9374284" y="2166138"/>
              <a:ext cx="3190604" cy="869722"/>
              <a:chOff x="634278" y="3144119"/>
              <a:chExt cx="3390776" cy="1003338"/>
            </a:xfrm>
          </p:grpSpPr>
          <p:sp>
            <p:nvSpPr>
              <p:cNvPr id="38" name="Rounded Rectangle 7"/>
              <p:cNvSpPr/>
              <p:nvPr/>
            </p:nvSpPr>
            <p:spPr>
              <a:xfrm>
                <a:off x="634278" y="3548744"/>
                <a:ext cx="3390776" cy="59871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Regional removal</a:t>
                </a:r>
                <a:endParaRPr lang="en-C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9" name="Straight Arrow Connector 13"/>
              <p:cNvCxnSpPr>
                <a:stCxn id="28" idx="2"/>
                <a:endCxn id="38" idx="0"/>
              </p:cNvCxnSpPr>
              <p:nvPr/>
            </p:nvCxnSpPr>
            <p:spPr bwMode="auto">
              <a:xfrm>
                <a:off x="2329666" y="3144119"/>
                <a:ext cx="0" cy="40462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40" name="모서리가 둥근 직사각형 39"/>
          <p:cNvSpPr/>
          <p:nvPr/>
        </p:nvSpPr>
        <p:spPr bwMode="auto">
          <a:xfrm>
            <a:off x="516790" y="2871857"/>
            <a:ext cx="3407510" cy="152234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76364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Example: Mt. Milligan</a:t>
            </a:r>
            <a:endParaRPr lang="en-CA" dirty="0"/>
          </a:p>
        </p:txBody>
      </p:sp>
      <p:pic>
        <p:nvPicPr>
          <p:cNvPr id="4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5782" r="7595" b="55068"/>
          <a:stretch/>
        </p:blipFill>
        <p:spPr bwMode="auto">
          <a:xfrm>
            <a:off x="615930" y="781135"/>
            <a:ext cx="4184842" cy="150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내용 개체 틀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t="49760" r="7595" b="11924"/>
          <a:stretch/>
        </p:blipFill>
        <p:spPr bwMode="auto">
          <a:xfrm>
            <a:off x="4835935" y="853199"/>
            <a:ext cx="4056545" cy="147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0592" y="957370"/>
            <a:ext cx="961008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Obs.</a:t>
            </a:r>
            <a:endParaRPr lang="en-US" sz="16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5304" y="2239301"/>
            <a:ext cx="8868996" cy="1524797"/>
            <a:chOff x="-15304" y="2239301"/>
            <a:chExt cx="8868996" cy="1524797"/>
          </a:xfrm>
        </p:grpSpPr>
        <p:pic>
          <p:nvPicPr>
            <p:cNvPr id="7" name="내용 개체 틀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5" t="5783" r="7595" b="55141"/>
            <a:stretch/>
          </p:blipFill>
          <p:spPr bwMode="auto">
            <a:xfrm>
              <a:off x="601416" y="2239301"/>
              <a:ext cx="4193372" cy="1502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내용 개체 틀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9" t="49397" r="7595" b="11924"/>
            <a:stretch/>
          </p:blipFill>
          <p:spPr bwMode="auto">
            <a:xfrm>
              <a:off x="4792393" y="2288784"/>
              <a:ext cx="4061299" cy="1475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 bwMode="auto">
            <a:xfrm>
              <a:off x="-15304" y="2400052"/>
              <a:ext cx="961008" cy="45997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miter lim="800000"/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4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–"/>
                <a:defRPr sz="20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–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kern="0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15304" y="3781185"/>
            <a:ext cx="8883688" cy="1524587"/>
            <a:chOff x="-15304" y="3781185"/>
            <a:chExt cx="8883688" cy="15245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5" t="5782" r="7595" b="54916"/>
            <a:stretch/>
          </p:blipFill>
          <p:spPr>
            <a:xfrm>
              <a:off x="602936" y="3781185"/>
              <a:ext cx="4169229" cy="150276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8" t="49383" r="7595" b="11924"/>
            <a:stretch/>
          </p:blipFill>
          <p:spPr>
            <a:xfrm>
              <a:off x="4835936" y="3830458"/>
              <a:ext cx="4032448" cy="1475314"/>
            </a:xfrm>
            <a:prstGeom prst="rect">
              <a:avLst/>
            </a:prstGeom>
          </p:spPr>
        </p:pic>
        <p:sp>
          <p:nvSpPr>
            <p:cNvPr id="14" name="Content Placeholder 2"/>
            <p:cNvSpPr txBox="1">
              <a:spLocks/>
            </p:cNvSpPr>
            <p:nvPr/>
          </p:nvSpPr>
          <p:spPr bwMode="auto">
            <a:xfrm>
              <a:off x="-15304" y="3935098"/>
              <a:ext cx="961008" cy="45997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miter lim="800000"/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4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–"/>
                <a:defRPr sz="20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–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kern="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Raw </a:t>
              </a:r>
              <a:r>
                <a:rPr lang="en-US" sz="1600" kern="0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600" kern="0" baseline="30000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endParaRPr lang="en-US" sz="1600" kern="0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 bwMode="auto">
          <a:xfrm>
            <a:off x="7794171" y="812642"/>
            <a:ext cx="1098309" cy="444152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316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time at 7.15 </a:t>
            </a:r>
            <a:r>
              <a:rPr lang="en-US" dirty="0" err="1"/>
              <a:t>ms</a:t>
            </a:r>
            <a:r>
              <a:rPr lang="en-US" dirty="0"/>
              <a:t> </a:t>
            </a:r>
            <a:endParaRPr lang="en-CA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0" y="1198792"/>
            <a:ext cx="9144000" cy="4064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374284" y="462420"/>
            <a:ext cx="3190604" cy="3399811"/>
            <a:chOff x="9374284" y="462420"/>
            <a:chExt cx="3190604" cy="3399811"/>
          </a:xfrm>
        </p:grpSpPr>
        <p:grpSp>
          <p:nvGrpSpPr>
            <p:cNvPr id="6" name="Group 43"/>
            <p:cNvGrpSpPr/>
            <p:nvPr/>
          </p:nvGrpSpPr>
          <p:grpSpPr>
            <a:xfrm>
              <a:off x="9374284" y="1169192"/>
              <a:ext cx="3190604" cy="996946"/>
              <a:chOff x="634278" y="2181588"/>
              <a:chExt cx="3390776" cy="1105897"/>
            </a:xfrm>
          </p:grpSpPr>
          <p:sp>
            <p:nvSpPr>
              <p:cNvPr id="14" name="Rounded Rectangle 6"/>
              <p:cNvSpPr/>
              <p:nvPr/>
            </p:nvSpPr>
            <p:spPr>
              <a:xfrm>
                <a:off x="634278" y="2536372"/>
                <a:ext cx="3390776" cy="751113"/>
              </a:xfrm>
              <a:prstGeom prst="roundRect">
                <a:avLst/>
              </a:prstGeom>
              <a:solidFill>
                <a:srgbClr val="00B050">
                  <a:alpha val="43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Compute </a:t>
                </a:r>
                <a:r>
                  <a:rPr lang="en-CA" b="1" i="1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CA" b="1" baseline="300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at multiple time channels</a:t>
                </a:r>
              </a:p>
            </p:txBody>
          </p:sp>
          <p:cxnSp>
            <p:nvCxnSpPr>
              <p:cNvPr id="15" name="Straight Arrow Connector 11"/>
              <p:cNvCxnSpPr>
                <a:stCxn id="8" idx="2"/>
                <a:endCxn id="14" idx="0"/>
              </p:cNvCxnSpPr>
              <p:nvPr/>
            </p:nvCxnSpPr>
            <p:spPr bwMode="auto">
              <a:xfrm>
                <a:off x="2329666" y="2181588"/>
                <a:ext cx="0" cy="35478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" name="Group 52"/>
            <p:cNvGrpSpPr/>
            <p:nvPr/>
          </p:nvGrpSpPr>
          <p:grpSpPr>
            <a:xfrm>
              <a:off x="9374284" y="3001516"/>
              <a:ext cx="3190604" cy="860715"/>
              <a:chOff x="634278" y="4884167"/>
              <a:chExt cx="3390776" cy="983233"/>
            </a:xfrm>
          </p:grpSpPr>
          <p:sp>
            <p:nvSpPr>
              <p:cNvPr id="12" name="Rounded Rectangle 9"/>
              <p:cNvSpPr/>
              <p:nvPr/>
            </p:nvSpPr>
            <p:spPr>
              <a:xfrm>
                <a:off x="634278" y="5268687"/>
                <a:ext cx="3390776" cy="59871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Invert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individual </a:t>
                </a:r>
                <a:endParaRPr lang="en-CA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channels</a:t>
                </a:r>
              </a:p>
            </p:txBody>
          </p:sp>
          <p:cxnSp>
            <p:nvCxnSpPr>
              <p:cNvPr id="13" name="Straight Arrow Connector 17"/>
              <p:cNvCxnSpPr>
                <a:endCxn id="12" idx="0"/>
              </p:cNvCxnSpPr>
              <p:nvPr/>
            </p:nvCxnSpPr>
            <p:spPr bwMode="auto">
              <a:xfrm>
                <a:off x="2329666" y="4884167"/>
                <a:ext cx="0" cy="38452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Rounded Rectangle 5"/>
            <p:cNvSpPr/>
            <p:nvPr/>
          </p:nvSpPr>
          <p:spPr>
            <a:xfrm>
              <a:off x="9374284" y="462420"/>
              <a:ext cx="3190604" cy="706772"/>
            </a:xfrm>
            <a:prstGeom prst="roundRect">
              <a:avLst/>
            </a:prstGeom>
            <a:solidFill>
              <a:srgbClr val="00B050">
                <a:alpha val="43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Invert TEM to recover a background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model: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b="1" baseline="-25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47"/>
            <p:cNvGrpSpPr/>
            <p:nvPr/>
          </p:nvGrpSpPr>
          <p:grpSpPr>
            <a:xfrm>
              <a:off x="9374284" y="2166138"/>
              <a:ext cx="3190604" cy="869722"/>
              <a:chOff x="634278" y="3144119"/>
              <a:chExt cx="3390776" cy="1003338"/>
            </a:xfrm>
          </p:grpSpPr>
          <p:sp>
            <p:nvSpPr>
              <p:cNvPr id="10" name="Rounded Rectangle 7"/>
              <p:cNvSpPr/>
              <p:nvPr/>
            </p:nvSpPr>
            <p:spPr>
              <a:xfrm>
                <a:off x="634278" y="3548744"/>
                <a:ext cx="3390776" cy="59871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Regional removal</a:t>
                </a:r>
                <a:endParaRPr lang="en-C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" name="Straight Arrow Connector 13"/>
              <p:cNvCxnSpPr>
                <a:stCxn id="14" idx="2"/>
                <a:endCxn id="10" idx="0"/>
              </p:cNvCxnSpPr>
              <p:nvPr/>
            </p:nvCxnSpPr>
            <p:spPr bwMode="auto">
              <a:xfrm>
                <a:off x="2329666" y="3144119"/>
                <a:ext cx="0" cy="40462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03" y="34430"/>
            <a:ext cx="1469590" cy="161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903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Regional removal</a:t>
            </a:r>
            <a:endParaRPr lang="en-CA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" y="1198800"/>
            <a:ext cx="9144000" cy="4064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374284" y="462420"/>
            <a:ext cx="3190604" cy="3399811"/>
            <a:chOff x="9374284" y="462420"/>
            <a:chExt cx="3190604" cy="3399811"/>
          </a:xfrm>
        </p:grpSpPr>
        <p:grpSp>
          <p:nvGrpSpPr>
            <p:cNvPr id="7" name="Group 43"/>
            <p:cNvGrpSpPr/>
            <p:nvPr/>
          </p:nvGrpSpPr>
          <p:grpSpPr>
            <a:xfrm>
              <a:off x="9374284" y="1169192"/>
              <a:ext cx="3190604" cy="996946"/>
              <a:chOff x="634278" y="2181588"/>
              <a:chExt cx="3390776" cy="1105897"/>
            </a:xfrm>
          </p:grpSpPr>
          <p:sp>
            <p:nvSpPr>
              <p:cNvPr id="15" name="Rounded Rectangle 6"/>
              <p:cNvSpPr/>
              <p:nvPr/>
            </p:nvSpPr>
            <p:spPr>
              <a:xfrm>
                <a:off x="634278" y="2536372"/>
                <a:ext cx="3390776" cy="75111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Compute </a:t>
                </a:r>
                <a:r>
                  <a:rPr lang="en-CA" b="1" i="1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CA" b="1" baseline="300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at multiple time channels</a:t>
                </a:r>
              </a:p>
            </p:txBody>
          </p:sp>
          <p:cxnSp>
            <p:nvCxnSpPr>
              <p:cNvPr id="16" name="Straight Arrow Connector 11"/>
              <p:cNvCxnSpPr>
                <a:stCxn id="9" idx="2"/>
                <a:endCxn id="15" idx="0"/>
              </p:cNvCxnSpPr>
              <p:nvPr/>
            </p:nvCxnSpPr>
            <p:spPr bwMode="auto">
              <a:xfrm>
                <a:off x="2329666" y="2181588"/>
                <a:ext cx="0" cy="35478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8" name="Group 52"/>
            <p:cNvGrpSpPr/>
            <p:nvPr/>
          </p:nvGrpSpPr>
          <p:grpSpPr>
            <a:xfrm>
              <a:off x="9374284" y="3001516"/>
              <a:ext cx="3190604" cy="860715"/>
              <a:chOff x="634278" y="4884167"/>
              <a:chExt cx="3390776" cy="983233"/>
            </a:xfrm>
          </p:grpSpPr>
          <p:sp>
            <p:nvSpPr>
              <p:cNvPr id="13" name="Rounded Rectangle 9"/>
              <p:cNvSpPr/>
              <p:nvPr/>
            </p:nvSpPr>
            <p:spPr>
              <a:xfrm>
                <a:off x="634278" y="5268687"/>
                <a:ext cx="3390776" cy="59871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Invert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individual </a:t>
                </a:r>
                <a:endParaRPr lang="en-CA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channels</a:t>
                </a:r>
              </a:p>
            </p:txBody>
          </p:sp>
          <p:cxnSp>
            <p:nvCxnSpPr>
              <p:cNvPr id="14" name="Straight Arrow Connector 17"/>
              <p:cNvCxnSpPr>
                <a:endCxn id="13" idx="0"/>
              </p:cNvCxnSpPr>
              <p:nvPr/>
            </p:nvCxnSpPr>
            <p:spPr bwMode="auto">
              <a:xfrm>
                <a:off x="2329666" y="4884167"/>
                <a:ext cx="0" cy="38452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" name="Rounded Rectangle 5"/>
            <p:cNvSpPr/>
            <p:nvPr/>
          </p:nvSpPr>
          <p:spPr>
            <a:xfrm>
              <a:off x="9374284" y="462420"/>
              <a:ext cx="3190604" cy="70677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Invert TEM to recover a background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model: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b="1" baseline="-25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47"/>
            <p:cNvGrpSpPr/>
            <p:nvPr/>
          </p:nvGrpSpPr>
          <p:grpSpPr>
            <a:xfrm>
              <a:off x="9374284" y="2166138"/>
              <a:ext cx="3190604" cy="869722"/>
              <a:chOff x="634278" y="3144119"/>
              <a:chExt cx="3390776" cy="1003338"/>
            </a:xfrm>
          </p:grpSpPr>
          <p:sp>
            <p:nvSpPr>
              <p:cNvPr id="11" name="Rounded Rectangle 7"/>
              <p:cNvSpPr/>
              <p:nvPr/>
            </p:nvSpPr>
            <p:spPr>
              <a:xfrm>
                <a:off x="634278" y="3548744"/>
                <a:ext cx="3390776" cy="598713"/>
              </a:xfrm>
              <a:prstGeom prst="roundRect">
                <a:avLst/>
              </a:prstGeom>
              <a:solidFill>
                <a:srgbClr val="00B050">
                  <a:alpha val="43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Regional removal</a:t>
                </a:r>
                <a:endParaRPr lang="en-C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" name="Straight Arrow Connector 13"/>
              <p:cNvCxnSpPr>
                <a:stCxn id="15" idx="2"/>
                <a:endCxn id="11" idx="0"/>
              </p:cNvCxnSpPr>
              <p:nvPr/>
            </p:nvCxnSpPr>
            <p:spPr bwMode="auto">
              <a:xfrm>
                <a:off x="2329666" y="3144119"/>
                <a:ext cx="0" cy="40462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00" y="36000"/>
            <a:ext cx="1468800" cy="161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71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" r="7454"/>
          <a:stretch/>
        </p:blipFill>
        <p:spPr>
          <a:xfrm>
            <a:off x="280548" y="1129308"/>
            <a:ext cx="6062195" cy="1986277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769268"/>
            <a:ext cx="8712968" cy="3983408"/>
          </a:xfrm>
        </p:spPr>
        <p:txBody>
          <a:bodyPr/>
          <a:lstStyle/>
          <a:p>
            <a:r>
              <a:rPr lang="en-US" dirty="0" smtClean="0"/>
              <a:t>Pseudo-chargeability model at 7.15 </a:t>
            </a:r>
            <a:r>
              <a:rPr lang="en-US" dirty="0" err="1" smtClean="0"/>
              <a:t>ms</a:t>
            </a:r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IP inversion:</a:t>
            </a:r>
            <a:endParaRPr lang="en-CA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4" b="13924"/>
          <a:stretch/>
        </p:blipFill>
        <p:spPr>
          <a:xfrm>
            <a:off x="70019" y="3102551"/>
            <a:ext cx="4529291" cy="2180647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9374284" y="462420"/>
            <a:ext cx="3190604" cy="3399811"/>
            <a:chOff x="9374284" y="462420"/>
            <a:chExt cx="3190604" cy="3399811"/>
          </a:xfrm>
        </p:grpSpPr>
        <p:grpSp>
          <p:nvGrpSpPr>
            <p:cNvPr id="23" name="Group 43"/>
            <p:cNvGrpSpPr/>
            <p:nvPr/>
          </p:nvGrpSpPr>
          <p:grpSpPr>
            <a:xfrm>
              <a:off x="9374284" y="1169192"/>
              <a:ext cx="3190604" cy="996946"/>
              <a:chOff x="634278" y="2181588"/>
              <a:chExt cx="3390776" cy="1105897"/>
            </a:xfrm>
          </p:grpSpPr>
          <p:sp>
            <p:nvSpPr>
              <p:cNvPr id="41" name="Rounded Rectangle 6"/>
              <p:cNvSpPr/>
              <p:nvPr/>
            </p:nvSpPr>
            <p:spPr>
              <a:xfrm>
                <a:off x="634278" y="2536372"/>
                <a:ext cx="3390776" cy="75111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Compute </a:t>
                </a:r>
                <a:r>
                  <a:rPr lang="en-CA" b="1" i="1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CA" b="1" baseline="300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at multiple time channels</a:t>
                </a:r>
              </a:p>
            </p:txBody>
          </p:sp>
          <p:cxnSp>
            <p:nvCxnSpPr>
              <p:cNvPr id="42" name="Straight Arrow Connector 11"/>
              <p:cNvCxnSpPr>
                <a:stCxn id="28" idx="2"/>
                <a:endCxn id="41" idx="0"/>
              </p:cNvCxnSpPr>
              <p:nvPr/>
            </p:nvCxnSpPr>
            <p:spPr bwMode="auto">
              <a:xfrm>
                <a:off x="2329666" y="2181588"/>
                <a:ext cx="0" cy="35478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7" name="Group 52"/>
            <p:cNvGrpSpPr/>
            <p:nvPr/>
          </p:nvGrpSpPr>
          <p:grpSpPr>
            <a:xfrm>
              <a:off x="9374284" y="3001516"/>
              <a:ext cx="3190604" cy="860715"/>
              <a:chOff x="634278" y="4884167"/>
              <a:chExt cx="3390776" cy="983233"/>
            </a:xfrm>
          </p:grpSpPr>
          <p:sp>
            <p:nvSpPr>
              <p:cNvPr id="35" name="Rounded Rectangle 9"/>
              <p:cNvSpPr/>
              <p:nvPr/>
            </p:nvSpPr>
            <p:spPr>
              <a:xfrm>
                <a:off x="634278" y="5268687"/>
                <a:ext cx="3390776" cy="598713"/>
              </a:xfrm>
              <a:prstGeom prst="roundRect">
                <a:avLst/>
              </a:prstGeom>
              <a:solidFill>
                <a:srgbClr val="00B050">
                  <a:alpha val="43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Invert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individual </a:t>
                </a:r>
                <a:endParaRPr lang="en-CA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channels</a:t>
                </a:r>
              </a:p>
            </p:txBody>
          </p:sp>
          <p:cxnSp>
            <p:nvCxnSpPr>
              <p:cNvPr id="39" name="Straight Arrow Connector 17"/>
              <p:cNvCxnSpPr>
                <a:endCxn id="35" idx="0"/>
              </p:cNvCxnSpPr>
              <p:nvPr/>
            </p:nvCxnSpPr>
            <p:spPr bwMode="auto">
              <a:xfrm>
                <a:off x="2329666" y="4884167"/>
                <a:ext cx="0" cy="38452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8" name="Rounded Rectangle 5"/>
            <p:cNvSpPr/>
            <p:nvPr/>
          </p:nvSpPr>
          <p:spPr>
            <a:xfrm>
              <a:off x="9374284" y="462420"/>
              <a:ext cx="3190604" cy="70677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Invert TEM to recover a background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model: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b="1" baseline="-25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Group 47"/>
            <p:cNvGrpSpPr/>
            <p:nvPr/>
          </p:nvGrpSpPr>
          <p:grpSpPr>
            <a:xfrm>
              <a:off x="9374284" y="2166138"/>
              <a:ext cx="3190604" cy="869722"/>
              <a:chOff x="634278" y="3144119"/>
              <a:chExt cx="3390776" cy="1003338"/>
            </a:xfrm>
          </p:grpSpPr>
          <p:sp>
            <p:nvSpPr>
              <p:cNvPr id="33" name="Rounded Rectangle 7"/>
              <p:cNvSpPr/>
              <p:nvPr/>
            </p:nvSpPr>
            <p:spPr>
              <a:xfrm>
                <a:off x="634278" y="3548744"/>
                <a:ext cx="3390776" cy="59871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Regional removal</a:t>
                </a:r>
                <a:endParaRPr lang="en-C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Straight Arrow Connector 13"/>
              <p:cNvCxnSpPr>
                <a:stCxn id="41" idx="2"/>
                <a:endCxn id="33" idx="0"/>
              </p:cNvCxnSpPr>
              <p:nvPr/>
            </p:nvCxnSpPr>
            <p:spPr bwMode="auto">
              <a:xfrm>
                <a:off x="2329666" y="3144119"/>
                <a:ext cx="0" cy="40462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90" y="24826"/>
            <a:ext cx="1468800" cy="161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Content Placeholder 2"/>
          <p:cNvSpPr txBox="1">
            <a:spLocks/>
          </p:cNvSpPr>
          <p:nvPr/>
        </p:nvSpPr>
        <p:spPr bwMode="auto">
          <a:xfrm>
            <a:off x="654540" y="2945136"/>
            <a:ext cx="1296144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Obseved</a:t>
            </a:r>
            <a:endParaRPr lang="en-US" sz="1600" b="1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2585366" y="2929508"/>
            <a:ext cx="1296144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endParaRPr lang="en-US" sz="1600" b="1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SEOGI\AppData\Local\Temp\x10sctmp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450" y="6068072"/>
            <a:ext cx="2232248" cy="184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5354563" y="7139865"/>
            <a:ext cx="648006" cy="398155"/>
            <a:chOff x="6457140" y="2921181"/>
            <a:chExt cx="648006" cy="398155"/>
          </a:xfrm>
        </p:grpSpPr>
        <p:sp>
          <p:nvSpPr>
            <p:cNvPr id="18" name="TextBox 17"/>
            <p:cNvSpPr txBox="1"/>
            <p:nvPr/>
          </p:nvSpPr>
          <p:spPr>
            <a:xfrm>
              <a:off x="6457140" y="3042337"/>
              <a:ext cx="6480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A3</a:t>
              </a:r>
              <a:endParaRPr lang="en-CA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V="1">
              <a:off x="6889122" y="2921181"/>
              <a:ext cx="216024" cy="19260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5585660" y="6452669"/>
            <a:ext cx="692075" cy="322504"/>
            <a:chOff x="6516282" y="3050664"/>
            <a:chExt cx="692075" cy="322504"/>
          </a:xfrm>
        </p:grpSpPr>
        <p:sp>
          <p:nvSpPr>
            <p:cNvPr id="25" name="TextBox 24"/>
            <p:cNvSpPr txBox="1"/>
            <p:nvPr/>
          </p:nvSpPr>
          <p:spPr>
            <a:xfrm>
              <a:off x="6516282" y="3050664"/>
              <a:ext cx="6480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A2</a:t>
              </a:r>
              <a:endParaRPr lang="en-CA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6992333" y="3282158"/>
              <a:ext cx="216024" cy="9101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638447" y="6144664"/>
            <a:ext cx="648006" cy="446504"/>
            <a:chOff x="6516282" y="3050664"/>
            <a:chExt cx="648006" cy="446504"/>
          </a:xfrm>
        </p:grpSpPr>
        <p:sp>
          <p:nvSpPr>
            <p:cNvPr id="30" name="TextBox 29"/>
            <p:cNvSpPr txBox="1"/>
            <p:nvPr/>
          </p:nvSpPr>
          <p:spPr>
            <a:xfrm>
              <a:off x="6516282" y="3050664"/>
              <a:ext cx="6480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A3</a:t>
              </a:r>
              <a:endParaRPr lang="en-CA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6516283" y="3327663"/>
              <a:ext cx="215351" cy="16950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6465869" y="7107002"/>
            <a:ext cx="648006" cy="458207"/>
            <a:chOff x="6516282" y="2869456"/>
            <a:chExt cx="648006" cy="458207"/>
          </a:xfrm>
        </p:grpSpPr>
        <p:sp>
          <p:nvSpPr>
            <p:cNvPr id="37" name="TextBox 36"/>
            <p:cNvSpPr txBox="1"/>
            <p:nvPr/>
          </p:nvSpPr>
          <p:spPr>
            <a:xfrm>
              <a:off x="6516282" y="3050664"/>
              <a:ext cx="6480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A4</a:t>
              </a:r>
              <a:endParaRPr lang="en-CA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직선 화살표 연결선 37"/>
            <p:cNvCxnSpPr>
              <a:stCxn id="37" idx="0"/>
            </p:cNvCxnSpPr>
            <p:nvPr/>
          </p:nvCxnSpPr>
          <p:spPr>
            <a:xfrm flipH="1" flipV="1">
              <a:off x="6775149" y="2869456"/>
              <a:ext cx="65136" cy="18120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6012226" y="7371144"/>
            <a:ext cx="648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A5</a:t>
            </a:r>
            <a:endParaRPr lang="en-CA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직선 화살표 연결선 61"/>
          <p:cNvCxnSpPr>
            <a:stCxn id="61" idx="0"/>
          </p:cNvCxnSpPr>
          <p:nvPr/>
        </p:nvCxnSpPr>
        <p:spPr>
          <a:xfrm flipH="1" flipV="1">
            <a:off x="6277735" y="7148192"/>
            <a:ext cx="58494" cy="22295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78" y="2862908"/>
            <a:ext cx="2772402" cy="233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827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test</a:t>
            </a:r>
            <a:endParaRPr lang="en-CA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19200"/>
            <a:ext cx="7452320" cy="20700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197583"/>
            <a:ext cx="7452320" cy="2070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83198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σ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∞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model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03758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 pitchFamily="34" charset="0"/>
                <a:cs typeface="Arial" pitchFamily="34" charset="0"/>
              </a:rPr>
              <a:t>η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model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140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responses</a:t>
            </a:r>
            <a:endParaRPr lang="en-CA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3933" r="7476" b="12792"/>
          <a:stretch/>
        </p:blipFill>
        <p:spPr>
          <a:xfrm>
            <a:off x="2051720" y="748060"/>
            <a:ext cx="5184576" cy="22562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3931" r="7617" b="12792"/>
          <a:stretch/>
        </p:blipFill>
        <p:spPr>
          <a:xfrm>
            <a:off x="2051720" y="3001516"/>
            <a:ext cx="5184576" cy="22562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92939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Field data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(t=4.88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3521680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Synthetic data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(t=0.63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62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EM decoupling: better </a:t>
            </a:r>
            <a:r>
              <a:rPr lang="en-CA" b="1" dirty="0">
                <a:solidFill>
                  <a:srgbClr val="002060"/>
                </a:solidFill>
              </a:rPr>
              <a:t>identify IP responses</a:t>
            </a:r>
            <a:endParaRPr lang="en-CA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Linearize</a:t>
            </a:r>
            <a:r>
              <a:rPr lang="en-US" dirty="0">
                <a:solidFill>
                  <a:srgbClr val="002060"/>
                </a:solidFill>
              </a:rPr>
              <a:t> IP responses </a:t>
            </a:r>
            <a:endParaRPr lang="en-CA" dirty="0">
              <a:solidFill>
                <a:srgbClr val="002060"/>
              </a:solidFill>
            </a:endParaRPr>
          </a:p>
          <a:p>
            <a:r>
              <a:rPr lang="en-CA" dirty="0">
                <a:solidFill>
                  <a:srgbClr val="002060"/>
                </a:solidFill>
              </a:rPr>
              <a:t>Restore </a:t>
            </a:r>
            <a:r>
              <a:rPr lang="en-CA" b="1" dirty="0">
                <a:solidFill>
                  <a:srgbClr val="002060"/>
                </a:solidFill>
              </a:rPr>
              <a:t>3D distribution of IP </a:t>
            </a:r>
            <a:r>
              <a:rPr lang="en-CA" dirty="0">
                <a:solidFill>
                  <a:srgbClr val="002060"/>
                </a:solidFill>
              </a:rPr>
              <a:t>information</a:t>
            </a:r>
          </a:p>
          <a:p>
            <a:r>
              <a:rPr lang="en-US" dirty="0">
                <a:solidFill>
                  <a:srgbClr val="002060"/>
                </a:solidFill>
              </a:rPr>
              <a:t>Suggest an ATEM-IP inversion procedure</a:t>
            </a:r>
            <a:endParaRPr lang="en-CA" dirty="0">
              <a:solidFill>
                <a:srgbClr val="002060"/>
              </a:solidFill>
            </a:endParaRPr>
          </a:p>
          <a:p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901903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responses</a:t>
            </a:r>
            <a:endParaRPr lang="en-CA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3931" r="7476" b="12792"/>
          <a:stretch/>
        </p:blipFill>
        <p:spPr>
          <a:xfrm>
            <a:off x="2052000" y="748800"/>
            <a:ext cx="5184000" cy="2256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3931" r="7476" b="12792"/>
          <a:stretch/>
        </p:blipFill>
        <p:spPr>
          <a:xfrm>
            <a:off x="2052000" y="3002400"/>
            <a:ext cx="5184000" cy="225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520" y="92939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Field data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(t=7.15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3521680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Synthetic data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(t=1.3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38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r="7916"/>
          <a:stretch/>
        </p:blipFill>
        <p:spPr>
          <a:xfrm>
            <a:off x="477838" y="1129893"/>
            <a:ext cx="5672826" cy="18691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Recovered </a:t>
            </a:r>
            <a:r>
              <a:rPr lang="en-CA" dirty="0" smtClean="0"/>
              <a:t>pseudo-chargeability</a:t>
            </a:r>
            <a:endParaRPr lang="en-CA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r="7997"/>
          <a:stretch/>
        </p:blipFill>
        <p:spPr>
          <a:xfrm>
            <a:off x="549153" y="3326546"/>
            <a:ext cx="5535015" cy="1835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83198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Synthetic at 1.3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ms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03758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Field at 7.15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ms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49" y="889045"/>
            <a:ext cx="2430003" cy="204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50" y="3117101"/>
            <a:ext cx="2430003" cy="204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104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827324"/>
            <a:ext cx="8712968" cy="39834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Linearize time domain IP responses (inductive)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EM decoupling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discussions</a:t>
            </a:r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02" y="1273324"/>
            <a:ext cx="5585693" cy="1685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474834"/>
            <a:ext cx="2231252" cy="399566"/>
          </a:xfrm>
          <a:prstGeom prst="rect">
            <a:avLst/>
          </a:prstGeom>
        </p:spPr>
      </p:pic>
      <p:pic>
        <p:nvPicPr>
          <p:cNvPr id="10" name="Picture 2" descr="https://lh6.googleusercontent.com/5YFxzSdV8rY0qjLkxHCTA_TwtuFYhDeUS6mfB5-HZPGqTIeMzLlWxMEsOtmTkSqAJn2RuHpS7b1K0RUpRoKvqRZF4AJtihdOvhTI89eh3Yrd4OoRqPT8y8MB-y7P7Vc985w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416292" y="3565214"/>
            <a:ext cx="2664296" cy="16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9374284" y="462420"/>
            <a:ext cx="3190604" cy="3399811"/>
            <a:chOff x="9374284" y="462420"/>
            <a:chExt cx="3190604" cy="3399811"/>
          </a:xfrm>
        </p:grpSpPr>
        <p:grpSp>
          <p:nvGrpSpPr>
            <p:cNvPr id="24" name="Group 43"/>
            <p:cNvGrpSpPr/>
            <p:nvPr/>
          </p:nvGrpSpPr>
          <p:grpSpPr>
            <a:xfrm>
              <a:off x="9374284" y="1169192"/>
              <a:ext cx="3190604" cy="996946"/>
              <a:chOff x="634278" y="2181588"/>
              <a:chExt cx="3390776" cy="1105897"/>
            </a:xfrm>
          </p:grpSpPr>
          <p:sp>
            <p:nvSpPr>
              <p:cNvPr id="32" name="Rounded Rectangle 6"/>
              <p:cNvSpPr/>
              <p:nvPr/>
            </p:nvSpPr>
            <p:spPr>
              <a:xfrm>
                <a:off x="634278" y="2536372"/>
                <a:ext cx="3390776" cy="751113"/>
              </a:xfrm>
              <a:prstGeom prst="roundRect">
                <a:avLst/>
              </a:prstGeom>
              <a:solidFill>
                <a:srgbClr val="00B050">
                  <a:alpha val="43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Compute </a:t>
                </a:r>
                <a:r>
                  <a:rPr lang="en-CA" b="1" i="1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CA" b="1" baseline="300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at multiple time channels</a:t>
                </a:r>
              </a:p>
            </p:txBody>
          </p:sp>
          <p:cxnSp>
            <p:nvCxnSpPr>
              <p:cNvPr id="33" name="Straight Arrow Connector 11"/>
              <p:cNvCxnSpPr>
                <a:stCxn id="26" idx="2"/>
                <a:endCxn id="32" idx="0"/>
              </p:cNvCxnSpPr>
              <p:nvPr/>
            </p:nvCxnSpPr>
            <p:spPr bwMode="auto">
              <a:xfrm>
                <a:off x="2329666" y="2181588"/>
                <a:ext cx="0" cy="35478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5" name="Group 52"/>
            <p:cNvGrpSpPr/>
            <p:nvPr/>
          </p:nvGrpSpPr>
          <p:grpSpPr>
            <a:xfrm>
              <a:off x="9374284" y="3001516"/>
              <a:ext cx="3190604" cy="860715"/>
              <a:chOff x="634278" y="4884167"/>
              <a:chExt cx="3390776" cy="983233"/>
            </a:xfrm>
          </p:grpSpPr>
          <p:sp>
            <p:nvSpPr>
              <p:cNvPr id="30" name="Rounded Rectangle 9"/>
              <p:cNvSpPr/>
              <p:nvPr/>
            </p:nvSpPr>
            <p:spPr>
              <a:xfrm>
                <a:off x="634278" y="5268687"/>
                <a:ext cx="3390776" cy="59871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Invert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individual </a:t>
                </a:r>
                <a:endParaRPr lang="en-CA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channels</a:t>
                </a:r>
              </a:p>
            </p:txBody>
          </p:sp>
          <p:cxnSp>
            <p:nvCxnSpPr>
              <p:cNvPr id="31" name="Straight Arrow Connector 17"/>
              <p:cNvCxnSpPr>
                <a:endCxn id="30" idx="0"/>
              </p:cNvCxnSpPr>
              <p:nvPr/>
            </p:nvCxnSpPr>
            <p:spPr bwMode="auto">
              <a:xfrm>
                <a:off x="2329666" y="4884167"/>
                <a:ext cx="0" cy="38452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6" name="Rounded Rectangle 5"/>
            <p:cNvSpPr/>
            <p:nvPr/>
          </p:nvSpPr>
          <p:spPr>
            <a:xfrm>
              <a:off x="9374284" y="462420"/>
              <a:ext cx="3190604" cy="706772"/>
            </a:xfrm>
            <a:prstGeom prst="roundRect">
              <a:avLst/>
            </a:prstGeom>
            <a:solidFill>
              <a:srgbClr val="00B050">
                <a:alpha val="43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Invert TEM to recover a background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model: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b="1" baseline="-25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47"/>
            <p:cNvGrpSpPr/>
            <p:nvPr/>
          </p:nvGrpSpPr>
          <p:grpSpPr>
            <a:xfrm>
              <a:off x="9374284" y="2166138"/>
              <a:ext cx="3190604" cy="869722"/>
              <a:chOff x="634278" y="3144119"/>
              <a:chExt cx="3390776" cy="1003338"/>
            </a:xfrm>
          </p:grpSpPr>
          <p:sp>
            <p:nvSpPr>
              <p:cNvPr id="28" name="Rounded Rectangle 7"/>
              <p:cNvSpPr/>
              <p:nvPr/>
            </p:nvSpPr>
            <p:spPr>
              <a:xfrm>
                <a:off x="634278" y="3548744"/>
                <a:ext cx="3390776" cy="598713"/>
              </a:xfrm>
              <a:prstGeom prst="roundRect">
                <a:avLst/>
              </a:prstGeom>
              <a:solidFill>
                <a:srgbClr val="00B050">
                  <a:alpha val="43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Regional removal</a:t>
                </a:r>
                <a:endParaRPr lang="en-C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" name="Straight Arrow Connector 13"/>
              <p:cNvCxnSpPr>
                <a:stCxn id="32" idx="2"/>
                <a:endCxn id="28" idx="0"/>
              </p:cNvCxnSpPr>
              <p:nvPr/>
            </p:nvCxnSpPr>
            <p:spPr bwMode="auto">
              <a:xfrm>
                <a:off x="2329666" y="3144119"/>
                <a:ext cx="0" cy="40462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9" name="TextBox 8"/>
          <p:cNvSpPr txBox="1"/>
          <p:nvPr/>
        </p:nvSpPr>
        <p:spPr>
          <a:xfrm>
            <a:off x="5316436" y="3394487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Crucial to recover background </a:t>
            </a:r>
            <a:r>
              <a:rPr lang="el-GR" dirty="0" smtClean="0">
                <a:latin typeface="Arial" pitchFamily="34" charset="0"/>
                <a:cs typeface="Arial" pitchFamily="34" charset="0"/>
              </a:rPr>
              <a:t>σ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Promising on IP dominant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Processing might be needed: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- Regional removal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979712" y="3657600"/>
            <a:ext cx="1011138" cy="1362075"/>
          </a:xfrm>
          <a:prstGeom prst="rect">
            <a:avLst/>
          </a:prstGeom>
          <a:solidFill>
            <a:srgbClr val="00B050">
              <a:alpha val="4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68" y="3130063"/>
            <a:ext cx="1950694" cy="213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988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827324"/>
            <a:ext cx="8712968" cy="39834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Pseudo-chargeability:</a:t>
            </a:r>
          </a:p>
          <a:p>
            <a:pPr lvl="1"/>
            <a:r>
              <a:rPr lang="en-US" dirty="0" smtClean="0"/>
              <a:t>Provides reasonable geometries of IP bodies</a:t>
            </a:r>
          </a:p>
          <a:p>
            <a:pPr lvl="1"/>
            <a:r>
              <a:rPr lang="en-US" dirty="0" smtClean="0"/>
              <a:t>Depth resolution is an issue</a:t>
            </a:r>
          </a:p>
          <a:p>
            <a:pPr lvl="1"/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Mt Milligan example:</a:t>
            </a:r>
          </a:p>
          <a:p>
            <a:pPr lvl="1"/>
            <a:r>
              <a:rPr lang="en-US" dirty="0" smtClean="0"/>
              <a:t>Extract IP information and</a:t>
            </a:r>
          </a:p>
          <a:p>
            <a:pPr lvl="1"/>
            <a:r>
              <a:rPr lang="en-US" dirty="0" smtClean="0"/>
              <a:t>Invert</a:t>
            </a:r>
            <a:endParaRPr lang="en-US" dirty="0" smtClean="0">
              <a:solidFill>
                <a:srgbClr val="002060"/>
              </a:solidFill>
            </a:endParaRPr>
          </a:p>
          <a:p>
            <a:pPr lvl="1"/>
            <a:r>
              <a:rPr lang="en-US" dirty="0" smtClean="0"/>
              <a:t>Test Mt. Milligan synthetic 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discussions</a:t>
            </a:r>
            <a:endParaRPr lang="en-CA" dirty="0"/>
          </a:p>
        </p:txBody>
      </p:sp>
      <p:pic>
        <p:nvPicPr>
          <p:cNvPr id="21" name="그림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800360"/>
            <a:ext cx="2638707" cy="59798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374284" y="462420"/>
            <a:ext cx="3190604" cy="3399811"/>
            <a:chOff x="9374284" y="462420"/>
            <a:chExt cx="3190604" cy="3399811"/>
          </a:xfrm>
        </p:grpSpPr>
        <p:grpSp>
          <p:nvGrpSpPr>
            <p:cNvPr id="35" name="Group 43"/>
            <p:cNvGrpSpPr/>
            <p:nvPr/>
          </p:nvGrpSpPr>
          <p:grpSpPr>
            <a:xfrm>
              <a:off x="9374284" y="1169192"/>
              <a:ext cx="3190604" cy="996946"/>
              <a:chOff x="634278" y="2181588"/>
              <a:chExt cx="3390776" cy="1105897"/>
            </a:xfrm>
          </p:grpSpPr>
          <p:sp>
            <p:nvSpPr>
              <p:cNvPr id="43" name="Rounded Rectangle 6"/>
              <p:cNvSpPr/>
              <p:nvPr/>
            </p:nvSpPr>
            <p:spPr>
              <a:xfrm>
                <a:off x="634278" y="2536372"/>
                <a:ext cx="3390776" cy="75111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Compute </a:t>
                </a:r>
                <a:r>
                  <a:rPr lang="en-CA" b="1" i="1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CA" b="1" baseline="300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at multiple time channels</a:t>
                </a:r>
              </a:p>
            </p:txBody>
          </p:sp>
          <p:cxnSp>
            <p:nvCxnSpPr>
              <p:cNvPr id="44" name="Straight Arrow Connector 11"/>
              <p:cNvCxnSpPr>
                <a:stCxn id="37" idx="2"/>
                <a:endCxn id="43" idx="0"/>
              </p:cNvCxnSpPr>
              <p:nvPr/>
            </p:nvCxnSpPr>
            <p:spPr bwMode="auto">
              <a:xfrm>
                <a:off x="2329666" y="2181588"/>
                <a:ext cx="0" cy="35478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6" name="Group 52"/>
            <p:cNvGrpSpPr/>
            <p:nvPr/>
          </p:nvGrpSpPr>
          <p:grpSpPr>
            <a:xfrm>
              <a:off x="9374284" y="3001516"/>
              <a:ext cx="3190604" cy="860715"/>
              <a:chOff x="634278" y="4884167"/>
              <a:chExt cx="3390776" cy="983233"/>
            </a:xfrm>
          </p:grpSpPr>
          <p:sp>
            <p:nvSpPr>
              <p:cNvPr id="41" name="Rounded Rectangle 9"/>
              <p:cNvSpPr/>
              <p:nvPr/>
            </p:nvSpPr>
            <p:spPr>
              <a:xfrm>
                <a:off x="634278" y="5268687"/>
                <a:ext cx="3390776" cy="598713"/>
              </a:xfrm>
              <a:prstGeom prst="roundRect">
                <a:avLst/>
              </a:prstGeom>
              <a:solidFill>
                <a:srgbClr val="00B050">
                  <a:alpha val="43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Invert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individual </a:t>
                </a:r>
                <a:endParaRPr lang="en-CA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channels</a:t>
                </a:r>
              </a:p>
            </p:txBody>
          </p:sp>
          <p:cxnSp>
            <p:nvCxnSpPr>
              <p:cNvPr id="42" name="Straight Arrow Connector 17"/>
              <p:cNvCxnSpPr>
                <a:endCxn id="41" idx="0"/>
              </p:cNvCxnSpPr>
              <p:nvPr/>
            </p:nvCxnSpPr>
            <p:spPr bwMode="auto">
              <a:xfrm>
                <a:off x="2329666" y="4884167"/>
                <a:ext cx="0" cy="38452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7" name="Rounded Rectangle 5"/>
            <p:cNvSpPr/>
            <p:nvPr/>
          </p:nvSpPr>
          <p:spPr>
            <a:xfrm>
              <a:off x="9374284" y="462420"/>
              <a:ext cx="3190604" cy="70677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Invert TEM to recover a background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model: </a:t>
              </a:r>
              <a:r>
                <a:rPr lang="el-GR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b="1" baseline="-25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Group 47"/>
            <p:cNvGrpSpPr/>
            <p:nvPr/>
          </p:nvGrpSpPr>
          <p:grpSpPr>
            <a:xfrm>
              <a:off x="9374284" y="2166138"/>
              <a:ext cx="3190604" cy="869722"/>
              <a:chOff x="634278" y="3144119"/>
              <a:chExt cx="3390776" cy="1003338"/>
            </a:xfrm>
          </p:grpSpPr>
          <p:sp>
            <p:nvSpPr>
              <p:cNvPr id="39" name="Rounded Rectangle 7"/>
              <p:cNvSpPr/>
              <p:nvPr/>
            </p:nvSpPr>
            <p:spPr>
              <a:xfrm>
                <a:off x="634278" y="3548744"/>
                <a:ext cx="3390776" cy="59871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Regional removal</a:t>
                </a:r>
                <a:endParaRPr lang="en-C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Straight Arrow Connector 13"/>
              <p:cNvCxnSpPr>
                <a:stCxn id="43" idx="2"/>
                <a:endCxn id="39" idx="0"/>
              </p:cNvCxnSpPr>
              <p:nvPr/>
            </p:nvCxnSpPr>
            <p:spPr bwMode="auto">
              <a:xfrm>
                <a:off x="2329666" y="3144119"/>
                <a:ext cx="0" cy="40462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013" y="1921396"/>
            <a:ext cx="131305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604" y="336956"/>
            <a:ext cx="1740892" cy="152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17" y="2400052"/>
            <a:ext cx="2671787" cy="1351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231" y="3990766"/>
            <a:ext cx="1422000" cy="119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32" y="3987925"/>
            <a:ext cx="1421277" cy="1195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491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field data sets and comparison of ground and airborne IP </a:t>
            </a:r>
          </a:p>
          <a:p>
            <a:r>
              <a:rPr lang="en-US" dirty="0" smtClean="0"/>
              <a:t>Artifacts produced by incorrect estimate of </a:t>
            </a:r>
            <a:r>
              <a:rPr lang="el-GR" dirty="0" smtClean="0"/>
              <a:t>σ</a:t>
            </a:r>
            <a:r>
              <a:rPr lang="en-CA" baseline="-25000" dirty="0" err="1" smtClean="0"/>
              <a:t>est</a:t>
            </a:r>
            <a:endParaRPr lang="en-CA" baseline="-25000" dirty="0" smtClean="0"/>
          </a:p>
          <a:p>
            <a:r>
              <a:rPr lang="en-US" dirty="0" smtClean="0"/>
              <a:t>Further work on processing raw </a:t>
            </a:r>
            <a:r>
              <a:rPr lang="en-US" dirty="0" err="1" smtClean="0"/>
              <a:t>d</a:t>
            </a:r>
            <a:r>
              <a:rPr lang="en-US" baseline="30000" dirty="0" err="1" smtClean="0"/>
              <a:t>IP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Potential for analyzing pseudo-chargeability decays to extract spectral information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4865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ield Example: </a:t>
            </a:r>
            <a:r>
              <a:rPr lang="en-US" dirty="0" err="1" smtClean="0"/>
              <a:t>Tli</a:t>
            </a:r>
            <a:r>
              <a:rPr lang="en-US" dirty="0" smtClean="0"/>
              <a:t> </a:t>
            </a:r>
            <a:r>
              <a:rPr lang="en-US" dirty="0" err="1" smtClean="0"/>
              <a:t>Kwi</a:t>
            </a:r>
            <a:r>
              <a:rPr lang="en-US" dirty="0" smtClean="0"/>
              <a:t> Cho Kimberlite</a:t>
            </a:r>
            <a:endParaRPr lang="en-CA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15" y="1100153"/>
            <a:ext cx="2659908" cy="1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58" y="766204"/>
            <a:ext cx="3560772" cy="255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841" y="918554"/>
            <a:ext cx="1096105" cy="1202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17990" y="3246616"/>
            <a:ext cx="8809895" cy="1986586"/>
            <a:chOff x="217990" y="3246616"/>
            <a:chExt cx="8809895" cy="1986586"/>
          </a:xfrm>
        </p:grpSpPr>
        <p:pic>
          <p:nvPicPr>
            <p:cNvPr id="2355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90" y="3246616"/>
              <a:ext cx="4683898" cy="1986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659" y="3662506"/>
              <a:ext cx="2689139" cy="1427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2846" y="3819477"/>
              <a:ext cx="1015039" cy="111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9084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2150194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Arial" pitchFamily="34" charset="0"/>
                <a:cs typeface="Arial" pitchFamily="34" charset="0"/>
              </a:rPr>
              <a:t>Thank you</a:t>
            </a:r>
            <a:r>
              <a:rPr lang="en-US" sz="54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</a:t>
            </a:r>
            <a:endParaRPr lang="en-CA" sz="5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404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400" dirty="0" smtClean="0">
                <a:latin typeface="+mn-lt"/>
                <a:cs typeface="Trebuchet MS"/>
              </a:rPr>
              <a:t>We thank </a:t>
            </a:r>
            <a:r>
              <a:rPr lang="en-AU" sz="2400" dirty="0" err="1" smtClean="0">
                <a:latin typeface="+mn-lt"/>
                <a:cs typeface="Trebuchet MS"/>
              </a:rPr>
              <a:t>Dikun</a:t>
            </a:r>
            <a:r>
              <a:rPr lang="en-AU" sz="2400" dirty="0" smtClean="0">
                <a:latin typeface="+mn-lt"/>
                <a:cs typeface="Trebuchet MS"/>
              </a:rPr>
              <a:t> Yang for 3D ATEM inversion of Mt. </a:t>
            </a:r>
            <a:r>
              <a:rPr lang="en-AU" sz="2400" dirty="0" err="1" smtClean="0">
                <a:latin typeface="+mn-lt"/>
                <a:cs typeface="Trebuchet MS"/>
              </a:rPr>
              <a:t>Millgan</a:t>
            </a:r>
            <a:r>
              <a:rPr lang="en-AU" sz="2400" dirty="0" smtClean="0">
                <a:latin typeface="+mn-lt"/>
                <a:cs typeface="Trebuchet MS"/>
              </a:rPr>
              <a:t> data and David </a:t>
            </a:r>
            <a:r>
              <a:rPr lang="en-AU" sz="2400" dirty="0" err="1" smtClean="0">
                <a:latin typeface="+mn-lt"/>
                <a:cs typeface="Trebuchet MS"/>
              </a:rPr>
              <a:t>Marchant</a:t>
            </a:r>
            <a:r>
              <a:rPr lang="en-AU" sz="2400" dirty="0" smtClean="0">
                <a:latin typeface="+mn-lt"/>
                <a:cs typeface="Trebuchet MS"/>
              </a:rPr>
              <a:t> for providing EMTDIP code. Thanks also developers for </a:t>
            </a:r>
            <a:r>
              <a:rPr lang="en-AU" sz="2400" dirty="0" err="1" smtClean="0">
                <a:latin typeface="+mn-lt"/>
                <a:cs typeface="Trebuchet MS"/>
              </a:rPr>
              <a:t>GIFtools</a:t>
            </a:r>
            <a:r>
              <a:rPr lang="en-AU" sz="2400" dirty="0" smtClean="0">
                <a:latin typeface="+mn-lt"/>
                <a:cs typeface="Trebuchet MS"/>
              </a:rPr>
              <a:t> and </a:t>
            </a:r>
            <a:r>
              <a:rPr lang="en-AU" sz="2400" dirty="0" err="1" smtClean="0">
                <a:latin typeface="+mn-lt"/>
                <a:cs typeface="Trebuchet MS"/>
              </a:rPr>
              <a:t>SimPEG</a:t>
            </a:r>
            <a:r>
              <a:rPr lang="en-AU" sz="2400" dirty="0" smtClean="0">
                <a:latin typeface="+mn-lt"/>
                <a:cs typeface="Trebuchet MS"/>
              </a:rPr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1114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ield Example: </a:t>
            </a:r>
            <a:r>
              <a:rPr lang="en-US" dirty="0" err="1" smtClean="0"/>
              <a:t>Tli</a:t>
            </a:r>
            <a:r>
              <a:rPr lang="en-US" dirty="0" smtClean="0"/>
              <a:t> </a:t>
            </a:r>
            <a:r>
              <a:rPr lang="en-US" dirty="0" err="1" smtClean="0"/>
              <a:t>Kwi</a:t>
            </a:r>
            <a:r>
              <a:rPr lang="en-US" dirty="0" smtClean="0"/>
              <a:t> Cho Kimberlite</a:t>
            </a:r>
            <a:endParaRPr lang="en-C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9" y="913284"/>
            <a:ext cx="37988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156" y="1639416"/>
            <a:ext cx="4408819" cy="244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48444"/>
            <a:ext cx="3675333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54" y="3009741"/>
            <a:ext cx="3087567" cy="2310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616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ield Example: </a:t>
            </a:r>
            <a:r>
              <a:rPr lang="en-US" dirty="0" err="1" smtClean="0"/>
              <a:t>Tli</a:t>
            </a:r>
            <a:r>
              <a:rPr lang="en-US" dirty="0" smtClean="0"/>
              <a:t> </a:t>
            </a:r>
            <a:r>
              <a:rPr lang="en-US" dirty="0" err="1" smtClean="0"/>
              <a:t>Kwi</a:t>
            </a:r>
            <a:r>
              <a:rPr lang="en-US" dirty="0" smtClean="0"/>
              <a:t> Cho Kimberlite</a:t>
            </a:r>
            <a:endParaRPr lang="en-CA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0" y="1333512"/>
            <a:ext cx="2828292" cy="188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602677"/>
            <a:ext cx="4863666" cy="348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466" y="671812"/>
            <a:ext cx="1008112" cy="110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54668"/>
            <a:ext cx="2280832" cy="170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8" descr="https://lh3.googleusercontent.com/TYEFXGLsWR0XxGlT98uJ_R9UGHH8EJxH_ZPiCl4E_8Jc-ag6xtg0BQjK4KYHFVBH50LX1Z9aklOmp-FCw8GOoUD6fAUIS9fompvhaXNPhSYVukmwX0b7t1ChO96bI4mEnv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4" t="6009" r="2567" b="29531"/>
          <a:stretch/>
        </p:blipFill>
        <p:spPr bwMode="auto">
          <a:xfrm>
            <a:off x="7045671" y="1849388"/>
            <a:ext cx="1226791" cy="10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574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Cole-Cole model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Conductivity is </a:t>
            </a:r>
            <a:r>
              <a:rPr lang="en-US" b="1" dirty="0">
                <a:solidFill>
                  <a:srgbClr val="FF0000"/>
                </a:solidFill>
              </a:rPr>
              <a:t>dispersive</a:t>
            </a:r>
            <a:endParaRPr lang="en-CA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r="50787"/>
          <a:stretch/>
        </p:blipFill>
        <p:spPr>
          <a:xfrm>
            <a:off x="669792" y="1921396"/>
            <a:ext cx="2820073" cy="20453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1" r="6840"/>
          <a:stretch/>
        </p:blipFill>
        <p:spPr>
          <a:xfrm>
            <a:off x="4157399" y="1900176"/>
            <a:ext cx="2912435" cy="206660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62498" y="4256458"/>
            <a:ext cx="3389422" cy="667515"/>
            <a:chOff x="910208" y="5143500"/>
            <a:chExt cx="5029944" cy="990600"/>
          </a:xfrm>
        </p:grpSpPr>
        <p:sp>
          <p:nvSpPr>
            <p:cNvPr id="7" name="Rounded Rectangle 21"/>
            <p:cNvSpPr/>
            <p:nvPr/>
          </p:nvSpPr>
          <p:spPr>
            <a:xfrm>
              <a:off x="910208" y="5143500"/>
              <a:ext cx="5029944" cy="99060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그림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77" y="5392420"/>
              <a:ext cx="3794760" cy="518160"/>
            </a:xfrm>
            <a:prstGeom prst="rect">
              <a:avLst/>
            </a:prstGeom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44" y="2819011"/>
            <a:ext cx="1714344" cy="97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4417986" y="3964672"/>
            <a:ext cx="3501054" cy="1268835"/>
            <a:chOff x="4887370" y="4778531"/>
            <a:chExt cx="3717078" cy="1347125"/>
          </a:xfrm>
        </p:grpSpPr>
        <p:pic>
          <p:nvPicPr>
            <p:cNvPr id="10" name="그림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53" y="5589153"/>
              <a:ext cx="2825163" cy="383609"/>
            </a:xfrm>
            <a:prstGeom prst="rect">
              <a:avLst/>
            </a:prstGeom>
          </p:spPr>
        </p:pic>
        <p:pic>
          <p:nvPicPr>
            <p:cNvPr id="11" name="Picture 6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102" y="4923973"/>
              <a:ext cx="3605638" cy="567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ounded Rectangle 21"/>
            <p:cNvSpPr/>
            <p:nvPr/>
          </p:nvSpPr>
          <p:spPr>
            <a:xfrm>
              <a:off x="4887370" y="4778531"/>
              <a:ext cx="3717078" cy="1347125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984910" y="1605442"/>
            <a:ext cx="4232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0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en-US" sz="20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460756" y="1634606"/>
            <a:ext cx="4232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0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domain (assume </a:t>
            </a:r>
            <a:r>
              <a:rPr lang="en-US" sz="2000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=1)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46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Regional removal</a:t>
            </a:r>
            <a:endParaRPr lang="en-CA" dirty="0"/>
          </a:p>
        </p:txBody>
      </p:sp>
      <p:pic>
        <p:nvPicPr>
          <p:cNvPr id="14338" name="Picture 2" descr="https://lh3.googleusercontent.com/J8PUwnn0peiFvLgksmEiOFggRkCFfShMmFrDKV0jRhDKn3tyhNiP8OMXylcEidyd4IRBL9g7fxORG-BUXlscxxgFscoGrpZCxvM6Vh--lZFj8BV2_W2zqKIhDBlY8Hawxq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" y="2055927"/>
            <a:ext cx="8096400" cy="317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452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3D IP </a:t>
            </a:r>
            <a:r>
              <a:rPr lang="en-US" dirty="0" smtClean="0">
                <a:solidFill>
                  <a:srgbClr val="002060"/>
                </a:solidFill>
              </a:rPr>
              <a:t>inversion (1.25 </a:t>
            </a:r>
            <a:r>
              <a:rPr lang="en-US" dirty="0" err="1" smtClean="0">
                <a:solidFill>
                  <a:srgbClr val="002060"/>
                </a:solidFill>
              </a:rPr>
              <a:t>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en-CA" dirty="0"/>
          </a:p>
        </p:txBody>
      </p:sp>
      <p:pic>
        <p:nvPicPr>
          <p:cNvPr id="15362" name="Picture 2" descr="https://lh6.googleusercontent.com/Sr-2rBtwKcT-jzZeevbNBKGuEi0P74Bd60IZotkqOosggQ697L-nNfEyGunzZIH2Aj068FnibObrEN2ldd-vDSAwhImgoFtIuvxbHNeTW2gHFYUBZYiHb-TNiBHEx9vxl8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2" y="1037106"/>
            <a:ext cx="6480000" cy="20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lh4.googleusercontent.com/bLMHdZB-KzOo4B84jSXQvsX4WMJ0MbRTe1eKlJdesh5VwMboasbz5IaTx1CWCst2Fxskd4swKp5ZDUyJIuimVco5I47lNC0j9EBDYVKkhqa17kz2FcQpBWdDbmiltTZNqZ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2" y="3235446"/>
            <a:ext cx="6480000" cy="20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9552" y="737746"/>
            <a:ext cx="4232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regional removal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9552" y="2965086"/>
            <a:ext cx="4232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regional removal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740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3D IP </a:t>
            </a:r>
            <a:r>
              <a:rPr lang="en-US" dirty="0" smtClean="0">
                <a:solidFill>
                  <a:srgbClr val="002060"/>
                </a:solidFill>
              </a:rPr>
              <a:t>inversion (7.65 </a:t>
            </a:r>
            <a:r>
              <a:rPr lang="en-US" dirty="0" err="1" smtClean="0">
                <a:solidFill>
                  <a:srgbClr val="002060"/>
                </a:solidFill>
              </a:rPr>
              <a:t>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en-CA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9552" y="737746"/>
            <a:ext cx="4232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regional removal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9552" y="2965086"/>
            <a:ext cx="4232592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regional removal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3.googleusercontent.com/U91S9zJTBLumOAOSZMSrvK6oqA--SzTwKo1NprICRx1PFshZaWW2SfczprqFfSS7gyXMqiH4VkKuNeL4ug6ju53ieRwrhSVTuopZNGz4jn7ETNaSONYaCIBAgqFoyRFpq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" y="3236400"/>
            <a:ext cx="6480000" cy="20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mo5gaI8Kkz0SprVlmG-TMpqNCcqZaMGkNmtCCt9NGEwgadyu6SQi9CV_pcwZBrX6_51dwkodvpp1qPF5bbiT8URRJY1STcx0BH8lOz3cYgx0JwIhThFb94kgzzMqzYESl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" y="1036800"/>
            <a:ext cx="6480000" cy="20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16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Cole-Cole model with </a:t>
            </a:r>
            <a:r>
              <a:rPr lang="en-US" i="1" dirty="0" smtClean="0"/>
              <a:t>c </a:t>
            </a:r>
            <a:r>
              <a:rPr lang="en-US" dirty="0" smtClean="0"/>
              <a:t>= 1</a:t>
            </a:r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Pseudo-chargeability</a:t>
            </a:r>
            <a:endParaRPr lang="en-CA" dirty="0"/>
          </a:p>
        </p:txBody>
      </p:sp>
      <p:pic>
        <p:nvPicPr>
          <p:cNvPr id="4" name="그림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7380"/>
            <a:ext cx="2967815" cy="6725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26" y="2497460"/>
            <a:ext cx="2063948" cy="37186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724128" y="1777380"/>
            <a:ext cx="1417341" cy="954476"/>
            <a:chOff x="5436096" y="1777380"/>
            <a:chExt cx="1633365" cy="1099953"/>
          </a:xfrm>
        </p:grpSpPr>
        <p:pic>
          <p:nvPicPr>
            <p:cNvPr id="12" name="그림 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777380"/>
              <a:ext cx="1633365" cy="60495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2581975"/>
              <a:ext cx="1555077" cy="295358"/>
            </a:xfrm>
            <a:prstGeom prst="rect">
              <a:avLst/>
            </a:prstGeom>
          </p:spPr>
        </p:pic>
      </p:grp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53088" y="2967459"/>
            <a:ext cx="4392488" cy="394097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Letting                             yields</a:t>
            </a:r>
          </a:p>
        </p:txBody>
      </p:sp>
      <p:pic>
        <p:nvPicPr>
          <p:cNvPr id="18" name="그림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80" y="3049116"/>
            <a:ext cx="1519493" cy="29535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0" y="3637762"/>
            <a:ext cx="1610236" cy="3718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0" y="4240892"/>
            <a:ext cx="2126223" cy="631638"/>
          </a:xfrm>
          <a:prstGeom prst="rect">
            <a:avLst/>
          </a:prstGeom>
        </p:spPr>
      </p:pic>
      <p:sp>
        <p:nvSpPr>
          <p:cNvPr id="17" name="Rounded Rectangle 32"/>
          <p:cNvSpPr/>
          <p:nvPr/>
        </p:nvSpPr>
        <p:spPr>
          <a:xfrm>
            <a:off x="4499992" y="3077774"/>
            <a:ext cx="3456384" cy="933048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first recover         or 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40" y="3362380"/>
            <a:ext cx="211733" cy="2615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394" y="3179747"/>
            <a:ext cx="439479" cy="629860"/>
          </a:xfrm>
          <a:prstGeom prst="rect">
            <a:avLst/>
          </a:prstGeom>
        </p:spPr>
      </p:pic>
      <p:sp>
        <p:nvSpPr>
          <p:cNvPr id="21" name="Rounded Rectangle 32"/>
          <p:cNvSpPr/>
          <p:nvPr/>
        </p:nvSpPr>
        <p:spPr>
          <a:xfrm>
            <a:off x="4492372" y="4154838"/>
            <a:ext cx="4328100" cy="790894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recover intrinsic IP parameters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688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intrinsic IP parameters</a:t>
            </a:r>
            <a:endParaRPr lang="en-CA" dirty="0"/>
          </a:p>
        </p:txBody>
      </p:sp>
      <p:pic>
        <p:nvPicPr>
          <p:cNvPr id="2052" name="Picture 4" descr="https://lh4.googleusercontent.com/ro3cHDtzFQuwD4062pu10ZLrRkZJlRa9cqdu7n3ENpdlOh2m0IrBXZqjNONx98aMK5-lFa0evhDDUBJyQME-AGbC5mRbLO6kNGEu7pq6KRnJi0EHk0zKAR0hn_lWFvbOS1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83" y="2084462"/>
            <a:ext cx="462125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PNsrlNKqECP-QT9IDIHD6ALbnhvumYZwrvTnZL31bmaCyzhnhyvWNAxr5TrQ1eOzd79CipV0M_SlNabeS9H-nX8-cbScanNbUBqwog62SB2z88SEJE2eJdM8rdfRu3OZpb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88518"/>
            <a:ext cx="373415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0313" y="1660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92853"/>
              </p:ext>
            </p:extLst>
          </p:nvPr>
        </p:nvGraphicFramePr>
        <p:xfrm>
          <a:off x="1619672" y="6025852"/>
          <a:ext cx="4591967" cy="2038350"/>
        </p:xfrm>
        <a:graphic>
          <a:graphicData uri="http://schemas.openxmlformats.org/drawingml/2006/table">
            <a:tbl>
              <a:tblPr/>
              <a:tblGrid>
                <a:gridCol w="1981200"/>
                <a:gridCol w="1028700"/>
                <a:gridCol w="1582067"/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Division</a:t>
                      </a:r>
                      <a:endParaRPr lang="en-CA" dirty="0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True b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Estimated b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A1 (=0.5, =0.005)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400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255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A2 (=0.5, =0.005)</a:t>
                      </a:r>
                      <a:endParaRPr lang="en-CA" dirty="0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400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256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A3 (=0.4, =0.005)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333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241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A4 (=0.8, =0.005)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1000</a:t>
                      </a:r>
                      <a:endParaRPr lang="en-CA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418</a:t>
                      </a:r>
                      <a:endParaRPr lang="en-CA" dirty="0">
                        <a:effectLst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08" y="1129308"/>
            <a:ext cx="2900064" cy="133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4252350" y="1206011"/>
            <a:ext cx="1039730" cy="715385"/>
            <a:chOff x="5436096" y="1777380"/>
            <a:chExt cx="1633365" cy="1099953"/>
          </a:xfrm>
        </p:grpSpPr>
        <p:pic>
          <p:nvPicPr>
            <p:cNvPr id="16" name="그림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777380"/>
              <a:ext cx="1633365" cy="60495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2581975"/>
              <a:ext cx="1555077" cy="295358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4" y="985292"/>
            <a:ext cx="1790769" cy="5319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49" y="1553989"/>
            <a:ext cx="2651631" cy="4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4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1473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Tli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Kwi</a:t>
            </a:r>
            <a:r>
              <a:rPr lang="en-US" dirty="0">
                <a:solidFill>
                  <a:schemeClr val="tx1"/>
                </a:solidFill>
              </a:rPr>
              <a:t> Cho kimberlite complex: VTEM </a:t>
            </a:r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Negative transients in ATEM data</a:t>
            </a:r>
          </a:p>
        </p:txBody>
      </p:sp>
      <p:pic>
        <p:nvPicPr>
          <p:cNvPr id="4" name="Picture 2" descr="RQcAKsiFjT1cfGcxx7HtmsaoGAY3gQ8P6ed9vNP-lizLy1XCx8aV1C2WafR8_RupnlzcQc5ccR-EgQ_9cc12IbybVRcVI7uafKVxttABdRr8IT2S7Agz8xvWgZvHvCOlt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95" y="1938517"/>
            <a:ext cx="2586093" cy="199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lh5.googleusercontent.com/0jH7alP-bBbnQxyS-ATJ7UVw8w1lKADhAhvIsozvBPl2Rrck1IYTInUlFq_GdjnFIgsrxZZWjRHOVnXNkAv82iMdWUgkF9nY2YiusVIhL6nW15nX2sAaoAaz_H-jlJM-Bd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25"/>
          <a:stretch/>
        </p:blipFill>
        <p:spPr bwMode="auto">
          <a:xfrm>
            <a:off x="3798201" y="1700040"/>
            <a:ext cx="4392487" cy="35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32"/>
          <p:cNvSpPr/>
          <p:nvPr/>
        </p:nvSpPr>
        <p:spPr>
          <a:xfrm>
            <a:off x="294062" y="3937620"/>
            <a:ext cx="6366169" cy="520685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We can “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 negative transients in the field data</a:t>
            </a:r>
          </a:p>
        </p:txBody>
      </p:sp>
      <p:sp>
        <p:nvSpPr>
          <p:cNvPr id="7" name="Rounded Rectangle 32"/>
          <p:cNvSpPr/>
          <p:nvPr/>
        </p:nvSpPr>
        <p:spPr>
          <a:xfrm>
            <a:off x="294062" y="4570740"/>
            <a:ext cx="7662314" cy="503768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1D approach computing  apparent chargeability (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Kratzer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2012)</a:t>
            </a:r>
          </a:p>
        </p:txBody>
      </p:sp>
    </p:spTree>
    <p:extLst>
      <p:ext uri="{BB962C8B-B14F-4D97-AF65-F5344CB8AC3E}">
        <p14:creationId xmlns:p14="http://schemas.microsoft.com/office/powerpoint/2010/main" val="1853392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inversion procedure</a:t>
            </a:r>
            <a:endParaRPr lang="en-CA" dirty="0"/>
          </a:p>
        </p:txBody>
      </p:sp>
      <p:grpSp>
        <p:nvGrpSpPr>
          <p:cNvPr id="7" name="Group 43"/>
          <p:cNvGrpSpPr/>
          <p:nvPr/>
        </p:nvGrpSpPr>
        <p:grpSpPr>
          <a:xfrm>
            <a:off x="634278" y="1645209"/>
            <a:ext cx="3190604" cy="996946"/>
            <a:chOff x="634278" y="2181588"/>
            <a:chExt cx="3390776" cy="1105897"/>
          </a:xfrm>
        </p:grpSpPr>
        <p:sp>
          <p:nvSpPr>
            <p:cNvPr id="8" name="Rounded Rectangle 6"/>
            <p:cNvSpPr/>
            <p:nvPr/>
          </p:nvSpPr>
          <p:spPr>
            <a:xfrm>
              <a:off x="634278" y="2536372"/>
              <a:ext cx="3390776" cy="75111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Compute </a:t>
              </a:r>
              <a:r>
                <a:rPr lang="en-CA" b="1" i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CA" b="1" baseline="30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 data at multiple time channels</a:t>
              </a:r>
            </a:p>
          </p:txBody>
        </p:sp>
        <p:cxnSp>
          <p:nvCxnSpPr>
            <p:cNvPr id="9" name="Straight Arrow Connector 11"/>
            <p:cNvCxnSpPr>
              <a:stCxn id="16" idx="2"/>
              <a:endCxn id="8" idx="0"/>
            </p:cNvCxnSpPr>
            <p:nvPr/>
          </p:nvCxnSpPr>
          <p:spPr bwMode="auto">
            <a:xfrm>
              <a:off x="2329666" y="2181588"/>
              <a:ext cx="0" cy="3547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" name="Group 51"/>
          <p:cNvGrpSpPr/>
          <p:nvPr/>
        </p:nvGrpSpPr>
        <p:grpSpPr>
          <a:xfrm>
            <a:off x="634278" y="3511876"/>
            <a:ext cx="3190604" cy="859221"/>
            <a:chOff x="634278" y="4094302"/>
            <a:chExt cx="3390776" cy="913127"/>
          </a:xfrm>
        </p:grpSpPr>
        <p:sp>
          <p:nvSpPr>
            <p:cNvPr id="11" name="Rounded Rectangle 8"/>
            <p:cNvSpPr/>
            <p:nvPr/>
          </p:nvSpPr>
          <p:spPr>
            <a:xfrm>
              <a:off x="634278" y="4408716"/>
              <a:ext cx="3390776" cy="59871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Subtract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regional to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obtain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IP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cxnSp>
          <p:nvCxnSpPr>
            <p:cNvPr id="12" name="Straight Arrow Connector 15"/>
            <p:cNvCxnSpPr>
              <a:stCxn id="20" idx="2"/>
              <a:endCxn id="11" idx="0"/>
            </p:cNvCxnSpPr>
            <p:nvPr/>
          </p:nvCxnSpPr>
          <p:spPr bwMode="auto">
            <a:xfrm>
              <a:off x="2329666" y="4094302"/>
              <a:ext cx="0" cy="3144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" name="Group 52"/>
          <p:cNvGrpSpPr/>
          <p:nvPr/>
        </p:nvGrpSpPr>
        <p:grpSpPr>
          <a:xfrm>
            <a:off x="634278" y="4358399"/>
            <a:ext cx="3190604" cy="873413"/>
            <a:chOff x="634278" y="4869659"/>
            <a:chExt cx="3390776" cy="997741"/>
          </a:xfrm>
        </p:grpSpPr>
        <p:sp>
          <p:nvSpPr>
            <p:cNvPr id="14" name="Rounded Rectangle 9"/>
            <p:cNvSpPr/>
            <p:nvPr/>
          </p:nvSpPr>
          <p:spPr>
            <a:xfrm>
              <a:off x="634278" y="5268687"/>
              <a:ext cx="3390776" cy="59871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Invert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individual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time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channels</a:t>
              </a:r>
            </a:p>
          </p:txBody>
        </p:sp>
        <p:cxnSp>
          <p:nvCxnSpPr>
            <p:cNvPr id="15" name="Straight Arrow Connector 17"/>
            <p:cNvCxnSpPr>
              <a:stCxn id="11" idx="2"/>
              <a:endCxn id="14" idx="0"/>
            </p:cNvCxnSpPr>
            <p:nvPr/>
          </p:nvCxnSpPr>
          <p:spPr bwMode="auto">
            <a:xfrm>
              <a:off x="2329666" y="4869659"/>
              <a:ext cx="0" cy="3990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Rounded Rectangle 5"/>
          <p:cNvSpPr/>
          <p:nvPr/>
        </p:nvSpPr>
        <p:spPr>
          <a:xfrm>
            <a:off x="634278" y="938437"/>
            <a:ext cx="3190604" cy="70677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Invert TEM to recover a background </a:t>
            </a:r>
            <a:r>
              <a:rPr lang="el-G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l-G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b="1" baseline="-25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9"/>
          <p:cNvCxnSpPr>
            <a:stCxn id="16" idx="3"/>
            <a:endCxn id="18" idx="1"/>
          </p:cNvCxnSpPr>
          <p:nvPr/>
        </p:nvCxnSpPr>
        <p:spPr bwMode="auto">
          <a:xfrm>
            <a:off x="3824882" y="1291823"/>
            <a:ext cx="1042970" cy="13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ounded Rectangle 20"/>
          <p:cNvSpPr/>
          <p:nvPr/>
        </p:nvSpPr>
        <p:spPr>
          <a:xfrm>
            <a:off x="4867852" y="671736"/>
            <a:ext cx="3808604" cy="1242895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Attempt to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avoid soundings/times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that have IP coupling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sz="1600" dirty="0" smtClean="0"/>
              <a:t>Easy </a:t>
            </a:r>
            <a:r>
              <a:rPr lang="en-CA" sz="1600" dirty="0"/>
              <a:t>if there are </a:t>
            </a:r>
            <a:r>
              <a:rPr lang="en-CA" sz="1600" b="1" dirty="0">
                <a:solidFill>
                  <a:srgbClr val="FF0000"/>
                </a:solidFill>
              </a:rPr>
              <a:t>negative transients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47"/>
          <p:cNvGrpSpPr/>
          <p:nvPr/>
        </p:nvGrpSpPr>
        <p:grpSpPr>
          <a:xfrm>
            <a:off x="634278" y="2629456"/>
            <a:ext cx="3190604" cy="882420"/>
            <a:chOff x="634278" y="3129470"/>
            <a:chExt cx="3390776" cy="1017987"/>
          </a:xfrm>
        </p:grpSpPr>
        <p:sp>
          <p:nvSpPr>
            <p:cNvPr id="20" name="Rounded Rectangle 7"/>
            <p:cNvSpPr/>
            <p:nvPr/>
          </p:nvSpPr>
          <p:spPr>
            <a:xfrm>
              <a:off x="634278" y="3548744"/>
              <a:ext cx="3390776" cy="59871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Estimate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a regional field</a:t>
              </a:r>
            </a:p>
          </p:txBody>
        </p:sp>
        <p:cxnSp>
          <p:nvCxnSpPr>
            <p:cNvPr id="21" name="Straight Arrow Connector 13"/>
            <p:cNvCxnSpPr>
              <a:stCxn id="8" idx="2"/>
              <a:endCxn id="20" idx="0"/>
            </p:cNvCxnSpPr>
            <p:nvPr/>
          </p:nvCxnSpPr>
          <p:spPr bwMode="auto">
            <a:xfrm>
              <a:off x="2329666" y="3129470"/>
              <a:ext cx="0" cy="41927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2" name="Group 48"/>
          <p:cNvGrpSpPr/>
          <p:nvPr/>
        </p:nvGrpSpPr>
        <p:grpSpPr>
          <a:xfrm>
            <a:off x="3824882" y="2694723"/>
            <a:ext cx="4621982" cy="1242897"/>
            <a:chOff x="3603444" y="3289073"/>
            <a:chExt cx="5113012" cy="1320872"/>
          </a:xfrm>
        </p:grpSpPr>
        <p:cxnSp>
          <p:nvCxnSpPr>
            <p:cNvPr id="23" name="Straight Connector 28"/>
            <p:cNvCxnSpPr>
              <a:stCxn id="20" idx="3"/>
              <a:endCxn id="24" idx="1"/>
            </p:cNvCxnSpPr>
            <p:nvPr/>
          </p:nvCxnSpPr>
          <p:spPr bwMode="auto">
            <a:xfrm>
              <a:off x="3603444" y="3881722"/>
              <a:ext cx="1065464" cy="677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Rounded Rectangle 31"/>
            <p:cNvSpPr/>
            <p:nvPr/>
          </p:nvSpPr>
          <p:spPr>
            <a:xfrm>
              <a:off x="4668908" y="3289073"/>
              <a:ext cx="4047548" cy="1320872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1600" dirty="0"/>
                <a:t>Assume IP data are composed of a </a:t>
              </a:r>
              <a:r>
                <a:rPr lang="en-CA" sz="1600" b="1" dirty="0">
                  <a:solidFill>
                    <a:srgbClr val="FF0000"/>
                  </a:solidFill>
                </a:rPr>
                <a:t>smoothly varying regional </a:t>
              </a:r>
              <a:r>
                <a:rPr lang="en-CA" sz="1600" dirty="0"/>
                <a:t>plus true IP </a:t>
              </a:r>
              <a:r>
                <a:rPr lang="en-CA" sz="1600" dirty="0" smtClean="0"/>
                <a:t>data</a:t>
              </a:r>
            </a:p>
          </p:txBody>
        </p:sp>
      </p:grpSp>
      <p:cxnSp>
        <p:nvCxnSpPr>
          <p:cNvPr id="25" name="Straight Connector 36"/>
          <p:cNvCxnSpPr/>
          <p:nvPr/>
        </p:nvCxnSpPr>
        <p:spPr bwMode="auto">
          <a:xfrm>
            <a:off x="3824882" y="3275236"/>
            <a:ext cx="993216" cy="13367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ounded Rectangle 39"/>
          <p:cNvSpPr/>
          <p:nvPr/>
        </p:nvSpPr>
        <p:spPr>
          <a:xfrm>
            <a:off x="4867852" y="4303936"/>
            <a:ext cx="3808604" cy="908152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sz="1600" dirty="0" smtClean="0"/>
              <a:t>Not </a:t>
            </a:r>
            <a:r>
              <a:rPr lang="en-CA" sz="1600" dirty="0"/>
              <a:t>easy; but this issue is confronted before</a:t>
            </a:r>
          </a:p>
        </p:txBody>
      </p:sp>
    </p:spTree>
    <p:extLst>
      <p:ext uri="{BB962C8B-B14F-4D97-AF65-F5344CB8AC3E}">
        <p14:creationId xmlns:p14="http://schemas.microsoft.com/office/powerpoint/2010/main" val="3679527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EOGI\Dropbox\Shared\SeogiDikun\Milligan\plan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-1174948"/>
            <a:ext cx="7115176" cy="80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SEOGI\Dropbox\Shared\SeogiDikun\Milligan\planvie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t="8598" r="19631" b="26604"/>
          <a:stretch/>
        </p:blipFill>
        <p:spPr bwMode="auto">
          <a:xfrm>
            <a:off x="7236296" y="-310852"/>
            <a:ext cx="9145016" cy="865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SEOGI\AppData\Local\Temp\x10sctmp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184" y="1680746"/>
            <a:ext cx="4167944" cy="376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62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responses</a:t>
            </a:r>
            <a:endParaRPr lang="en-CA" dirty="0"/>
          </a:p>
        </p:txBody>
      </p:sp>
      <p:pic>
        <p:nvPicPr>
          <p:cNvPr id="3074" name="Picture 2" descr="https://lh5.googleusercontent.com/tRP8TaknjDs2kwGi8R-gLhJlA7Nv_RSbCkiJsVQFkKBHTR89H3rVnOCo9i2oTeATmsYjyo9OHW07xLdpp12vuVTienIKTP7q8ZoI0A3httR9NYFiy87ClAT_vT1Uhct-cz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21" y="1558016"/>
            <a:ext cx="8094911" cy="31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22077" y="1113109"/>
            <a:ext cx="2304256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kern="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dominant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361257" y="1117585"/>
            <a:ext cx="2304256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13830" y="1129308"/>
            <a:ext cx="2304256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dominant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363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Maxwell’s equations: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Governing equations</a:t>
            </a:r>
            <a:endParaRPr lang="en-CA" dirty="0"/>
          </a:p>
        </p:txBody>
      </p:sp>
      <p:pic>
        <p:nvPicPr>
          <p:cNvPr id="4" name="그림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08" y="2004291"/>
            <a:ext cx="2520280" cy="12496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00" y="2257712"/>
            <a:ext cx="2749570" cy="852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608" y="1634960"/>
            <a:ext cx="332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Time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domain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0032" y="1627234"/>
            <a:ext cx="332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Frequency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domain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550281" y="4420288"/>
            <a:ext cx="2819400" cy="634930"/>
            <a:chOff x="2590800" y="2209800"/>
            <a:chExt cx="4398750" cy="990600"/>
          </a:xfrm>
        </p:grpSpPr>
        <p:sp>
          <p:nvSpPr>
            <p:cNvPr id="9" name="Rounded Rectangle 9"/>
            <p:cNvSpPr/>
            <p:nvPr/>
          </p:nvSpPr>
          <p:spPr>
            <a:xfrm>
              <a:off x="2590800" y="2209800"/>
              <a:ext cx="4398750" cy="9906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1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50" y="2419350"/>
              <a:ext cx="2159000" cy="571500"/>
            </a:xfrm>
            <a:prstGeom prst="rect">
              <a:avLst/>
            </a:prstGeom>
          </p:spPr>
        </p:pic>
      </p:grpSp>
      <p:grpSp>
        <p:nvGrpSpPr>
          <p:cNvPr id="11" name="Group 12"/>
          <p:cNvGrpSpPr/>
          <p:nvPr/>
        </p:nvGrpSpPr>
        <p:grpSpPr>
          <a:xfrm>
            <a:off x="1310684" y="4242209"/>
            <a:ext cx="2849757" cy="839233"/>
            <a:chOff x="2590800" y="4419600"/>
            <a:chExt cx="4398750" cy="1295400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726" y="4495800"/>
              <a:ext cx="2953577" cy="78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032" y="5257800"/>
              <a:ext cx="2108963" cy="431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ounded Rectangle 16"/>
            <p:cNvSpPr/>
            <p:nvPr/>
          </p:nvSpPr>
          <p:spPr>
            <a:xfrm>
              <a:off x="2590800" y="4419600"/>
              <a:ext cx="4398750" cy="12954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"/>
          <p:cNvSpPr/>
          <p:nvPr/>
        </p:nvSpPr>
        <p:spPr>
          <a:xfrm>
            <a:off x="5161249" y="3842447"/>
            <a:ext cx="3553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Ohm’s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law in </a:t>
            </a:r>
            <a:r>
              <a:rPr lang="en-CA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domain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64436" y="3657781"/>
            <a:ext cx="2924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Ohm’s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law in </a:t>
            </a: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domain </a:t>
            </a:r>
          </a:p>
        </p:txBody>
      </p:sp>
      <p:sp>
        <p:nvSpPr>
          <p:cNvPr id="17" name="Rounded Rectangle 32"/>
          <p:cNvSpPr/>
          <p:nvPr/>
        </p:nvSpPr>
        <p:spPr>
          <a:xfrm>
            <a:off x="5331459" y="409229"/>
            <a:ext cx="3128973" cy="864096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EMTDIP code 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Marchant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2015)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271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b="1" dirty="0" smtClean="0">
                <a:solidFill>
                  <a:srgbClr val="FF0000"/>
                </a:solidFill>
              </a:rPr>
              <a:t>aw </a:t>
            </a:r>
            <a:r>
              <a:rPr lang="en-US" b="1" dirty="0" err="1" smtClean="0">
                <a:solidFill>
                  <a:srgbClr val="FF0000"/>
                </a:solidFill>
              </a:rPr>
              <a:t>d</a:t>
            </a:r>
            <a:r>
              <a:rPr lang="en-US" b="1" baseline="30000" dirty="0" err="1" smtClean="0">
                <a:solidFill>
                  <a:srgbClr val="FF0000"/>
                </a:solidFill>
              </a:rPr>
              <a:t>IP</a:t>
            </a:r>
            <a:r>
              <a:rPr lang="en-US" dirty="0" smtClean="0"/>
              <a:t> responses</a:t>
            </a:r>
            <a:endParaRPr lang="en-C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22077" y="1113109"/>
            <a:ext cx="2304256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kern="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dominant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361257" y="1117585"/>
            <a:ext cx="2304256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13830" y="1129308"/>
            <a:ext cx="2304256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dominant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https://lh6.googleusercontent.com/8Gpbe8pSZQzAeak3XZe1qR25_UMz7NxgDmnTLLupRCMd1yKBn1jfj8R37L0pS3lGNzYUYVbZJl0aFS5d5EHsIn19SGAD-4r-05uAd-YgnbnIR2wIuaTLH8RaG4daHYkWy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" y="1558800"/>
            <a:ext cx="8096400" cy="315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64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Conductivity with geology</a:t>
            </a:r>
            <a:endParaRPr lang="en-CA" dirty="0"/>
          </a:p>
        </p:txBody>
      </p:sp>
      <p:pic>
        <p:nvPicPr>
          <p:cNvPr id="4100" name="Picture 4" descr="https://lh6.googleusercontent.com/xFel6Qzc7d-5Aw3IvKe67guozAThAeUGH5FaLT-aqmxL5LSYlpN9-UgmmdF5q4ZxMnsy9HVDrpPPXfSo96LCIlKiJ0Ddfn326neabmZhYxAKmlyDiGCyIDzBYBewHN7_iN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9" y="1101600"/>
            <a:ext cx="4248000" cy="4215448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SEOGI\Dropbox\Shared\SeogiDikun\Milligan\planvi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14" y="2186101"/>
            <a:ext cx="2448272" cy="275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5819855" y="3132376"/>
            <a:ext cx="942975" cy="419100"/>
            <a:chOff x="5819855" y="3132376"/>
            <a:chExt cx="942975" cy="419100"/>
          </a:xfrm>
        </p:grpSpPr>
        <p:cxnSp>
          <p:nvCxnSpPr>
            <p:cNvPr id="4" name="직선 연결선 3"/>
            <p:cNvCxnSpPr/>
            <p:nvPr/>
          </p:nvCxnSpPr>
          <p:spPr bwMode="auto">
            <a:xfrm flipV="1">
              <a:off x="5819855" y="3132376"/>
              <a:ext cx="542925" cy="1905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직선 연결선 8"/>
            <p:cNvCxnSpPr/>
            <p:nvPr/>
          </p:nvCxnSpPr>
          <p:spPr bwMode="auto">
            <a:xfrm>
              <a:off x="6362780" y="3132376"/>
              <a:ext cx="400050" cy="4191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8" name="Picture 4" descr="C:\Users\SEOGI\AppData\Local\Temp\x10sctmp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889129"/>
            <a:ext cx="2808312" cy="125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652120" y="285750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28184" y="28384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2240" y="328025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C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571625" y="1781059"/>
            <a:ext cx="2057400" cy="1886066"/>
            <a:chOff x="1571625" y="1781059"/>
            <a:chExt cx="2057400" cy="1886066"/>
          </a:xfrm>
        </p:grpSpPr>
        <p:sp>
          <p:nvSpPr>
            <p:cNvPr id="2" name="자유형 1"/>
            <p:cNvSpPr/>
            <p:nvPr/>
          </p:nvSpPr>
          <p:spPr bwMode="auto">
            <a:xfrm>
              <a:off x="1571625" y="1781059"/>
              <a:ext cx="1985963" cy="319204"/>
            </a:xfrm>
            <a:custGeom>
              <a:avLst/>
              <a:gdLst>
                <a:gd name="connsiteX0" fmla="*/ 0 w 1985963"/>
                <a:gd name="connsiteY0" fmla="*/ 319204 h 319204"/>
                <a:gd name="connsiteX1" fmla="*/ 90488 w 1985963"/>
                <a:gd name="connsiteY1" fmla="*/ 295391 h 319204"/>
                <a:gd name="connsiteX2" fmla="*/ 252413 w 1985963"/>
                <a:gd name="connsiteY2" fmla="*/ 257291 h 319204"/>
                <a:gd name="connsiteX3" fmla="*/ 400050 w 1985963"/>
                <a:gd name="connsiteY3" fmla="*/ 233479 h 319204"/>
                <a:gd name="connsiteX4" fmla="*/ 457200 w 1985963"/>
                <a:gd name="connsiteY4" fmla="*/ 200141 h 319204"/>
                <a:gd name="connsiteX5" fmla="*/ 661988 w 1985963"/>
                <a:gd name="connsiteY5" fmla="*/ 157279 h 319204"/>
                <a:gd name="connsiteX6" fmla="*/ 790575 w 1985963"/>
                <a:gd name="connsiteY6" fmla="*/ 90604 h 319204"/>
                <a:gd name="connsiteX7" fmla="*/ 895350 w 1985963"/>
                <a:gd name="connsiteY7" fmla="*/ 52504 h 319204"/>
                <a:gd name="connsiteX8" fmla="*/ 990600 w 1985963"/>
                <a:gd name="connsiteY8" fmla="*/ 116 h 319204"/>
                <a:gd name="connsiteX9" fmla="*/ 1295400 w 1985963"/>
                <a:gd name="connsiteY9" fmla="*/ 38216 h 319204"/>
                <a:gd name="connsiteX10" fmla="*/ 1366838 w 1985963"/>
                <a:gd name="connsiteY10" fmla="*/ 33454 h 319204"/>
                <a:gd name="connsiteX11" fmla="*/ 1414463 w 1985963"/>
                <a:gd name="connsiteY11" fmla="*/ 71554 h 319204"/>
                <a:gd name="connsiteX12" fmla="*/ 1471613 w 1985963"/>
                <a:gd name="connsiteY12" fmla="*/ 19166 h 319204"/>
                <a:gd name="connsiteX13" fmla="*/ 1528763 w 1985963"/>
                <a:gd name="connsiteY13" fmla="*/ 9641 h 319204"/>
                <a:gd name="connsiteX14" fmla="*/ 1671638 w 1985963"/>
                <a:gd name="connsiteY14" fmla="*/ 9641 h 319204"/>
                <a:gd name="connsiteX15" fmla="*/ 1743075 w 1985963"/>
                <a:gd name="connsiteY15" fmla="*/ 33454 h 319204"/>
                <a:gd name="connsiteX16" fmla="*/ 1757363 w 1985963"/>
                <a:gd name="connsiteY16" fmla="*/ 33454 h 319204"/>
                <a:gd name="connsiteX17" fmla="*/ 1785938 w 1985963"/>
                <a:gd name="connsiteY17" fmla="*/ 33454 h 319204"/>
                <a:gd name="connsiteX18" fmla="*/ 1847850 w 1985963"/>
                <a:gd name="connsiteY18" fmla="*/ 33454 h 319204"/>
                <a:gd name="connsiteX19" fmla="*/ 1957388 w 1985963"/>
                <a:gd name="connsiteY19" fmla="*/ 19166 h 319204"/>
                <a:gd name="connsiteX20" fmla="*/ 1985963 w 1985963"/>
                <a:gd name="connsiteY20" fmla="*/ 14404 h 31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5963" h="319204">
                  <a:moveTo>
                    <a:pt x="0" y="319204"/>
                  </a:moveTo>
                  <a:lnTo>
                    <a:pt x="90488" y="295391"/>
                  </a:lnTo>
                  <a:cubicBezTo>
                    <a:pt x="132557" y="285072"/>
                    <a:pt x="200819" y="267610"/>
                    <a:pt x="252413" y="257291"/>
                  </a:cubicBezTo>
                  <a:cubicBezTo>
                    <a:pt x="304007" y="246972"/>
                    <a:pt x="365919" y="243004"/>
                    <a:pt x="400050" y="233479"/>
                  </a:cubicBezTo>
                  <a:cubicBezTo>
                    <a:pt x="434181" y="223954"/>
                    <a:pt x="413544" y="212841"/>
                    <a:pt x="457200" y="200141"/>
                  </a:cubicBezTo>
                  <a:cubicBezTo>
                    <a:pt x="500856" y="187441"/>
                    <a:pt x="606426" y="175535"/>
                    <a:pt x="661988" y="157279"/>
                  </a:cubicBezTo>
                  <a:cubicBezTo>
                    <a:pt x="717550" y="139023"/>
                    <a:pt x="751681" y="108066"/>
                    <a:pt x="790575" y="90604"/>
                  </a:cubicBezTo>
                  <a:cubicBezTo>
                    <a:pt x="829469" y="73142"/>
                    <a:pt x="862013" y="67585"/>
                    <a:pt x="895350" y="52504"/>
                  </a:cubicBezTo>
                  <a:cubicBezTo>
                    <a:pt x="928688" y="37423"/>
                    <a:pt x="923925" y="2497"/>
                    <a:pt x="990600" y="116"/>
                  </a:cubicBezTo>
                  <a:cubicBezTo>
                    <a:pt x="1057275" y="-2265"/>
                    <a:pt x="1232694" y="32660"/>
                    <a:pt x="1295400" y="38216"/>
                  </a:cubicBezTo>
                  <a:cubicBezTo>
                    <a:pt x="1358106" y="43772"/>
                    <a:pt x="1346994" y="27898"/>
                    <a:pt x="1366838" y="33454"/>
                  </a:cubicBezTo>
                  <a:cubicBezTo>
                    <a:pt x="1386682" y="39010"/>
                    <a:pt x="1397001" y="73935"/>
                    <a:pt x="1414463" y="71554"/>
                  </a:cubicBezTo>
                  <a:cubicBezTo>
                    <a:pt x="1431925" y="69173"/>
                    <a:pt x="1452563" y="29485"/>
                    <a:pt x="1471613" y="19166"/>
                  </a:cubicBezTo>
                  <a:cubicBezTo>
                    <a:pt x="1490663" y="8847"/>
                    <a:pt x="1495426" y="11228"/>
                    <a:pt x="1528763" y="9641"/>
                  </a:cubicBezTo>
                  <a:cubicBezTo>
                    <a:pt x="1562100" y="8054"/>
                    <a:pt x="1635919" y="5672"/>
                    <a:pt x="1671638" y="9641"/>
                  </a:cubicBezTo>
                  <a:cubicBezTo>
                    <a:pt x="1707357" y="13610"/>
                    <a:pt x="1728788" y="29485"/>
                    <a:pt x="1743075" y="33454"/>
                  </a:cubicBezTo>
                  <a:cubicBezTo>
                    <a:pt x="1757362" y="37423"/>
                    <a:pt x="1757363" y="33454"/>
                    <a:pt x="1757363" y="33454"/>
                  </a:cubicBezTo>
                  <a:lnTo>
                    <a:pt x="1785938" y="33454"/>
                  </a:lnTo>
                  <a:cubicBezTo>
                    <a:pt x="1801019" y="33454"/>
                    <a:pt x="1819275" y="35835"/>
                    <a:pt x="1847850" y="33454"/>
                  </a:cubicBezTo>
                  <a:cubicBezTo>
                    <a:pt x="1876425" y="31073"/>
                    <a:pt x="1934369" y="22341"/>
                    <a:pt x="1957388" y="19166"/>
                  </a:cubicBezTo>
                  <a:cubicBezTo>
                    <a:pt x="1980407" y="15991"/>
                    <a:pt x="1983185" y="15197"/>
                    <a:pt x="1985963" y="14404"/>
                  </a:cubicBez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" name="자유형 5"/>
            <p:cNvSpPr/>
            <p:nvPr/>
          </p:nvSpPr>
          <p:spPr bwMode="auto">
            <a:xfrm>
              <a:off x="2400300" y="1862138"/>
              <a:ext cx="371475" cy="1395412"/>
            </a:xfrm>
            <a:custGeom>
              <a:avLst/>
              <a:gdLst>
                <a:gd name="connsiteX0" fmla="*/ 23813 w 371475"/>
                <a:gd name="connsiteY0" fmla="*/ 0 h 1395412"/>
                <a:gd name="connsiteX1" fmla="*/ 28575 w 371475"/>
                <a:gd name="connsiteY1" fmla="*/ 166687 h 1395412"/>
                <a:gd name="connsiteX2" fmla="*/ 4763 w 371475"/>
                <a:gd name="connsiteY2" fmla="*/ 304800 h 1395412"/>
                <a:gd name="connsiteX3" fmla="*/ 0 w 371475"/>
                <a:gd name="connsiteY3" fmla="*/ 542925 h 1395412"/>
                <a:gd name="connsiteX4" fmla="*/ 47625 w 371475"/>
                <a:gd name="connsiteY4" fmla="*/ 862012 h 1395412"/>
                <a:gd name="connsiteX5" fmla="*/ 85725 w 371475"/>
                <a:gd name="connsiteY5" fmla="*/ 1033462 h 1395412"/>
                <a:gd name="connsiteX6" fmla="*/ 223838 w 371475"/>
                <a:gd name="connsiteY6" fmla="*/ 1190625 h 1395412"/>
                <a:gd name="connsiteX7" fmla="*/ 371475 w 371475"/>
                <a:gd name="connsiteY7" fmla="*/ 1395412 h 139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1395412">
                  <a:moveTo>
                    <a:pt x="23813" y="0"/>
                  </a:moveTo>
                  <a:lnTo>
                    <a:pt x="28575" y="166687"/>
                  </a:lnTo>
                  <a:lnTo>
                    <a:pt x="4763" y="304800"/>
                  </a:lnTo>
                  <a:cubicBezTo>
                    <a:pt x="3175" y="384175"/>
                    <a:pt x="1588" y="463550"/>
                    <a:pt x="0" y="542925"/>
                  </a:cubicBezTo>
                  <a:lnTo>
                    <a:pt x="47625" y="862012"/>
                  </a:lnTo>
                  <a:lnTo>
                    <a:pt x="85725" y="1033462"/>
                  </a:lnTo>
                  <a:lnTo>
                    <a:pt x="223838" y="1190625"/>
                  </a:lnTo>
                  <a:lnTo>
                    <a:pt x="371475" y="1395412"/>
                  </a:ln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" name="자유형 6"/>
            <p:cNvSpPr/>
            <p:nvPr/>
          </p:nvSpPr>
          <p:spPr bwMode="auto">
            <a:xfrm>
              <a:off x="2771775" y="3254375"/>
              <a:ext cx="142875" cy="412750"/>
            </a:xfrm>
            <a:custGeom>
              <a:avLst/>
              <a:gdLst>
                <a:gd name="connsiteX0" fmla="*/ 0 w 142875"/>
                <a:gd name="connsiteY0" fmla="*/ 0 h 412750"/>
                <a:gd name="connsiteX1" fmla="*/ 28575 w 142875"/>
                <a:gd name="connsiteY1" fmla="*/ 69850 h 412750"/>
                <a:gd name="connsiteX2" fmla="*/ 73025 w 142875"/>
                <a:gd name="connsiteY2" fmla="*/ 149225 h 412750"/>
                <a:gd name="connsiteX3" fmla="*/ 82550 w 142875"/>
                <a:gd name="connsiteY3" fmla="*/ 234950 h 412750"/>
                <a:gd name="connsiteX4" fmla="*/ 111125 w 142875"/>
                <a:gd name="connsiteY4" fmla="*/ 336550 h 412750"/>
                <a:gd name="connsiteX5" fmla="*/ 142875 w 142875"/>
                <a:gd name="connsiteY5" fmla="*/ 412750 h 4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412750">
                  <a:moveTo>
                    <a:pt x="0" y="0"/>
                  </a:moveTo>
                  <a:lnTo>
                    <a:pt x="28575" y="69850"/>
                  </a:lnTo>
                  <a:lnTo>
                    <a:pt x="73025" y="149225"/>
                  </a:lnTo>
                  <a:lnTo>
                    <a:pt x="82550" y="234950"/>
                  </a:lnTo>
                  <a:lnTo>
                    <a:pt x="111125" y="336550"/>
                  </a:lnTo>
                  <a:lnTo>
                    <a:pt x="142875" y="412750"/>
                  </a:ln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" name="자유형 7"/>
            <p:cNvSpPr/>
            <p:nvPr/>
          </p:nvSpPr>
          <p:spPr bwMode="auto">
            <a:xfrm>
              <a:off x="2857500" y="2486025"/>
              <a:ext cx="771525" cy="985838"/>
            </a:xfrm>
            <a:custGeom>
              <a:avLst/>
              <a:gdLst>
                <a:gd name="connsiteX0" fmla="*/ 0 w 771525"/>
                <a:gd name="connsiteY0" fmla="*/ 985838 h 985838"/>
                <a:gd name="connsiteX1" fmla="*/ 138113 w 771525"/>
                <a:gd name="connsiteY1" fmla="*/ 781050 h 985838"/>
                <a:gd name="connsiteX2" fmla="*/ 180975 w 771525"/>
                <a:gd name="connsiteY2" fmla="*/ 728663 h 985838"/>
                <a:gd name="connsiteX3" fmla="*/ 180975 w 771525"/>
                <a:gd name="connsiteY3" fmla="*/ 690563 h 985838"/>
                <a:gd name="connsiteX4" fmla="*/ 214313 w 771525"/>
                <a:gd name="connsiteY4" fmla="*/ 614363 h 985838"/>
                <a:gd name="connsiteX5" fmla="*/ 319088 w 771525"/>
                <a:gd name="connsiteY5" fmla="*/ 523875 h 985838"/>
                <a:gd name="connsiteX6" fmla="*/ 366713 w 771525"/>
                <a:gd name="connsiteY6" fmla="*/ 461963 h 985838"/>
                <a:gd name="connsiteX7" fmla="*/ 390525 w 771525"/>
                <a:gd name="connsiteY7" fmla="*/ 471488 h 985838"/>
                <a:gd name="connsiteX8" fmla="*/ 404813 w 771525"/>
                <a:gd name="connsiteY8" fmla="*/ 381000 h 985838"/>
                <a:gd name="connsiteX9" fmla="*/ 461963 w 771525"/>
                <a:gd name="connsiteY9" fmla="*/ 323850 h 985838"/>
                <a:gd name="connsiteX10" fmla="*/ 504825 w 771525"/>
                <a:gd name="connsiteY10" fmla="*/ 219075 h 985838"/>
                <a:gd name="connsiteX11" fmla="*/ 742950 w 771525"/>
                <a:gd name="connsiteY11" fmla="*/ 9525 h 985838"/>
                <a:gd name="connsiteX12" fmla="*/ 757238 w 771525"/>
                <a:gd name="connsiteY12" fmla="*/ 4763 h 985838"/>
                <a:gd name="connsiteX13" fmla="*/ 771525 w 771525"/>
                <a:gd name="connsiteY13" fmla="*/ 0 h 98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1525" h="985838">
                  <a:moveTo>
                    <a:pt x="0" y="985838"/>
                  </a:moveTo>
                  <a:lnTo>
                    <a:pt x="138113" y="781050"/>
                  </a:lnTo>
                  <a:lnTo>
                    <a:pt x="180975" y="728663"/>
                  </a:lnTo>
                  <a:lnTo>
                    <a:pt x="180975" y="690563"/>
                  </a:lnTo>
                  <a:lnTo>
                    <a:pt x="214313" y="614363"/>
                  </a:lnTo>
                  <a:lnTo>
                    <a:pt x="319088" y="523875"/>
                  </a:lnTo>
                  <a:lnTo>
                    <a:pt x="366713" y="461963"/>
                  </a:lnTo>
                  <a:lnTo>
                    <a:pt x="390525" y="471488"/>
                  </a:lnTo>
                  <a:lnTo>
                    <a:pt x="404813" y="381000"/>
                  </a:lnTo>
                  <a:lnTo>
                    <a:pt x="461963" y="323850"/>
                  </a:lnTo>
                  <a:lnTo>
                    <a:pt x="504825" y="219075"/>
                  </a:lnTo>
                  <a:lnTo>
                    <a:pt x="742950" y="9525"/>
                  </a:lnTo>
                  <a:lnTo>
                    <a:pt x="757238" y="4763"/>
                  </a:lnTo>
                  <a:lnTo>
                    <a:pt x="771525" y="0"/>
                  </a:ln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177053" y="2428880"/>
            <a:ext cx="1030967" cy="481960"/>
            <a:chOff x="5819855" y="3132376"/>
            <a:chExt cx="942975" cy="419100"/>
          </a:xfrm>
        </p:grpSpPr>
        <p:cxnSp>
          <p:nvCxnSpPr>
            <p:cNvPr id="23" name="직선 연결선 22"/>
            <p:cNvCxnSpPr/>
            <p:nvPr/>
          </p:nvCxnSpPr>
          <p:spPr bwMode="auto">
            <a:xfrm flipV="1">
              <a:off x="5819855" y="3132376"/>
              <a:ext cx="542925" cy="1905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6362780" y="3132376"/>
              <a:ext cx="400050" cy="4191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050" name="Picture 2" descr="https://lh4.googleusercontent.com/apNhQrQuDZUTg-icw8q0Xwjasx-9z-dcoHXICPiItfTztXMs2YCWBAUUcwtoYB_rNy35cWoARrW1J_RBBsOMa5aV2-_pp2LdB2TlzkSgoSyLf6Dagd8AX-qYch2WNz3kl4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352" y="719621"/>
            <a:ext cx="5329890" cy="227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SEOGI\AppData\Local\Temp\x10sctmp1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8" t="7838" r="42633" b="30957"/>
          <a:stretch/>
        </p:blipFill>
        <p:spPr bwMode="auto">
          <a:xfrm>
            <a:off x="-2340768" y="3471863"/>
            <a:ext cx="1258956" cy="76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SEOGI\AppData\Local\Temp\x10sctmp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6014" y="4319146"/>
            <a:ext cx="2808312" cy="125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 bwMode="auto">
          <a:xfrm>
            <a:off x="12780912" y="1002308"/>
            <a:ext cx="2155238" cy="1349039"/>
          </a:xfrm>
          <a:prstGeom prst="rect">
            <a:avLst/>
          </a:prstGeom>
          <a:blipFill dpi="0" rotWithShape="1">
            <a:blip r:embed="rId7">
              <a:alphaModFix amt="39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0197008" y="1002308"/>
            <a:ext cx="2155238" cy="1349039"/>
          </a:xfrm>
          <a:prstGeom prst="rect">
            <a:avLst/>
          </a:prstGeom>
          <a:blipFill dpi="0" rotWithShape="1">
            <a:blip r:embed="rId7">
              <a:alphaModFix amt="35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80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Pseudo-chargeability with </a:t>
            </a:r>
            <a:r>
              <a:rPr lang="en-US" dirty="0"/>
              <a:t>geology</a:t>
            </a:r>
            <a:endParaRPr lang="en-CA" dirty="0"/>
          </a:p>
        </p:txBody>
      </p:sp>
      <p:pic>
        <p:nvPicPr>
          <p:cNvPr id="6146" name="Picture 2" descr="https://lh3.googleusercontent.com/-ELmCGkQQ9gVX7G9iJrml85AgM1UPGJGd6LHYLaulgeNnxOI6RAwh_6lu9VoyICt43JL1RqirAkGfVZ8QAoSYuziUKbnaB83mHH8Ut0PMvaCFcLUKL6Vz8TqS9Heidg1F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0" y="1101600"/>
            <a:ext cx="4248000" cy="417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4.googleusercontent.com/ITAkcdnAZtcTmVYE3XklY88P5FdDQ3I1CnhA6_RnIk5pTHttSHMOYgFuAFjDHCn6w5JJ7tnuGIAzCPfRAg8GvIYis2_8MKs2Jvy1pjuB1ADHnB-zW1aDldgmvp1dwxWLZ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745" y="1239144"/>
            <a:ext cx="3620955" cy="15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725541" y="2955589"/>
            <a:ext cx="4359119" cy="2072000"/>
            <a:chOff x="4644007" y="2955589"/>
            <a:chExt cx="4359119" cy="2072000"/>
          </a:xfrm>
        </p:grpSpPr>
        <p:pic>
          <p:nvPicPr>
            <p:cNvPr id="6150" name="Picture 6" descr="https://lh3.googleusercontent.com/gLy7RJsBm0Er_tU0VQxTiueSb1Dc4F4RTzLk4iN36YSMn37Jj0jss0tquNIwL70wh_RTmnBCUe-pSjn8-nUYx-2KiJNGjAh2MXqGCfCVqky_k6jz_FS5spIVso-zjcqzr2Q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2955589"/>
              <a:ext cx="2160000" cy="20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https://lh4.googleusercontent.com/jE2cjFcHM6JW7PzV7BsmZN__NhumhfLmBFlmZzhABujFh-uDO8YiTyNzwrUAxrHHjDoatz0VsYHYdr6XAlHXRsowEf8bBn_XbEtkY_2QCD79O8L7I2ieLpzl-jNv8ODwd0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126" y="2955589"/>
              <a:ext cx="2160000" cy="20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1552575" y="1762009"/>
            <a:ext cx="2057400" cy="1886066"/>
            <a:chOff x="1571625" y="1781059"/>
            <a:chExt cx="2057400" cy="1886066"/>
          </a:xfrm>
        </p:grpSpPr>
        <p:sp>
          <p:nvSpPr>
            <p:cNvPr id="14" name="자유형 13"/>
            <p:cNvSpPr/>
            <p:nvPr/>
          </p:nvSpPr>
          <p:spPr bwMode="auto">
            <a:xfrm>
              <a:off x="1571625" y="1781059"/>
              <a:ext cx="1985963" cy="319204"/>
            </a:xfrm>
            <a:custGeom>
              <a:avLst/>
              <a:gdLst>
                <a:gd name="connsiteX0" fmla="*/ 0 w 1985963"/>
                <a:gd name="connsiteY0" fmla="*/ 319204 h 319204"/>
                <a:gd name="connsiteX1" fmla="*/ 90488 w 1985963"/>
                <a:gd name="connsiteY1" fmla="*/ 295391 h 319204"/>
                <a:gd name="connsiteX2" fmla="*/ 252413 w 1985963"/>
                <a:gd name="connsiteY2" fmla="*/ 257291 h 319204"/>
                <a:gd name="connsiteX3" fmla="*/ 400050 w 1985963"/>
                <a:gd name="connsiteY3" fmla="*/ 233479 h 319204"/>
                <a:gd name="connsiteX4" fmla="*/ 457200 w 1985963"/>
                <a:gd name="connsiteY4" fmla="*/ 200141 h 319204"/>
                <a:gd name="connsiteX5" fmla="*/ 661988 w 1985963"/>
                <a:gd name="connsiteY5" fmla="*/ 157279 h 319204"/>
                <a:gd name="connsiteX6" fmla="*/ 790575 w 1985963"/>
                <a:gd name="connsiteY6" fmla="*/ 90604 h 319204"/>
                <a:gd name="connsiteX7" fmla="*/ 895350 w 1985963"/>
                <a:gd name="connsiteY7" fmla="*/ 52504 h 319204"/>
                <a:gd name="connsiteX8" fmla="*/ 990600 w 1985963"/>
                <a:gd name="connsiteY8" fmla="*/ 116 h 319204"/>
                <a:gd name="connsiteX9" fmla="*/ 1295400 w 1985963"/>
                <a:gd name="connsiteY9" fmla="*/ 38216 h 319204"/>
                <a:gd name="connsiteX10" fmla="*/ 1366838 w 1985963"/>
                <a:gd name="connsiteY10" fmla="*/ 33454 h 319204"/>
                <a:gd name="connsiteX11" fmla="*/ 1414463 w 1985963"/>
                <a:gd name="connsiteY11" fmla="*/ 71554 h 319204"/>
                <a:gd name="connsiteX12" fmla="*/ 1471613 w 1985963"/>
                <a:gd name="connsiteY12" fmla="*/ 19166 h 319204"/>
                <a:gd name="connsiteX13" fmla="*/ 1528763 w 1985963"/>
                <a:gd name="connsiteY13" fmla="*/ 9641 h 319204"/>
                <a:gd name="connsiteX14" fmla="*/ 1671638 w 1985963"/>
                <a:gd name="connsiteY14" fmla="*/ 9641 h 319204"/>
                <a:gd name="connsiteX15" fmla="*/ 1743075 w 1985963"/>
                <a:gd name="connsiteY15" fmla="*/ 33454 h 319204"/>
                <a:gd name="connsiteX16" fmla="*/ 1757363 w 1985963"/>
                <a:gd name="connsiteY16" fmla="*/ 33454 h 319204"/>
                <a:gd name="connsiteX17" fmla="*/ 1785938 w 1985963"/>
                <a:gd name="connsiteY17" fmla="*/ 33454 h 319204"/>
                <a:gd name="connsiteX18" fmla="*/ 1847850 w 1985963"/>
                <a:gd name="connsiteY18" fmla="*/ 33454 h 319204"/>
                <a:gd name="connsiteX19" fmla="*/ 1957388 w 1985963"/>
                <a:gd name="connsiteY19" fmla="*/ 19166 h 319204"/>
                <a:gd name="connsiteX20" fmla="*/ 1985963 w 1985963"/>
                <a:gd name="connsiteY20" fmla="*/ 14404 h 31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5963" h="319204">
                  <a:moveTo>
                    <a:pt x="0" y="319204"/>
                  </a:moveTo>
                  <a:lnTo>
                    <a:pt x="90488" y="295391"/>
                  </a:lnTo>
                  <a:cubicBezTo>
                    <a:pt x="132557" y="285072"/>
                    <a:pt x="200819" y="267610"/>
                    <a:pt x="252413" y="257291"/>
                  </a:cubicBezTo>
                  <a:cubicBezTo>
                    <a:pt x="304007" y="246972"/>
                    <a:pt x="365919" y="243004"/>
                    <a:pt x="400050" y="233479"/>
                  </a:cubicBezTo>
                  <a:cubicBezTo>
                    <a:pt x="434181" y="223954"/>
                    <a:pt x="413544" y="212841"/>
                    <a:pt x="457200" y="200141"/>
                  </a:cubicBezTo>
                  <a:cubicBezTo>
                    <a:pt x="500856" y="187441"/>
                    <a:pt x="606426" y="175535"/>
                    <a:pt x="661988" y="157279"/>
                  </a:cubicBezTo>
                  <a:cubicBezTo>
                    <a:pt x="717550" y="139023"/>
                    <a:pt x="751681" y="108066"/>
                    <a:pt x="790575" y="90604"/>
                  </a:cubicBezTo>
                  <a:cubicBezTo>
                    <a:pt x="829469" y="73142"/>
                    <a:pt x="862013" y="67585"/>
                    <a:pt x="895350" y="52504"/>
                  </a:cubicBezTo>
                  <a:cubicBezTo>
                    <a:pt x="928688" y="37423"/>
                    <a:pt x="923925" y="2497"/>
                    <a:pt x="990600" y="116"/>
                  </a:cubicBezTo>
                  <a:cubicBezTo>
                    <a:pt x="1057275" y="-2265"/>
                    <a:pt x="1232694" y="32660"/>
                    <a:pt x="1295400" y="38216"/>
                  </a:cubicBezTo>
                  <a:cubicBezTo>
                    <a:pt x="1358106" y="43772"/>
                    <a:pt x="1346994" y="27898"/>
                    <a:pt x="1366838" y="33454"/>
                  </a:cubicBezTo>
                  <a:cubicBezTo>
                    <a:pt x="1386682" y="39010"/>
                    <a:pt x="1397001" y="73935"/>
                    <a:pt x="1414463" y="71554"/>
                  </a:cubicBezTo>
                  <a:cubicBezTo>
                    <a:pt x="1431925" y="69173"/>
                    <a:pt x="1452563" y="29485"/>
                    <a:pt x="1471613" y="19166"/>
                  </a:cubicBezTo>
                  <a:cubicBezTo>
                    <a:pt x="1490663" y="8847"/>
                    <a:pt x="1495426" y="11228"/>
                    <a:pt x="1528763" y="9641"/>
                  </a:cubicBezTo>
                  <a:cubicBezTo>
                    <a:pt x="1562100" y="8054"/>
                    <a:pt x="1635919" y="5672"/>
                    <a:pt x="1671638" y="9641"/>
                  </a:cubicBezTo>
                  <a:cubicBezTo>
                    <a:pt x="1707357" y="13610"/>
                    <a:pt x="1728788" y="29485"/>
                    <a:pt x="1743075" y="33454"/>
                  </a:cubicBezTo>
                  <a:cubicBezTo>
                    <a:pt x="1757362" y="37423"/>
                    <a:pt x="1757363" y="33454"/>
                    <a:pt x="1757363" y="33454"/>
                  </a:cubicBezTo>
                  <a:lnTo>
                    <a:pt x="1785938" y="33454"/>
                  </a:lnTo>
                  <a:cubicBezTo>
                    <a:pt x="1801019" y="33454"/>
                    <a:pt x="1819275" y="35835"/>
                    <a:pt x="1847850" y="33454"/>
                  </a:cubicBezTo>
                  <a:cubicBezTo>
                    <a:pt x="1876425" y="31073"/>
                    <a:pt x="1934369" y="22341"/>
                    <a:pt x="1957388" y="19166"/>
                  </a:cubicBezTo>
                  <a:cubicBezTo>
                    <a:pt x="1980407" y="15991"/>
                    <a:pt x="1983185" y="15197"/>
                    <a:pt x="1985963" y="14404"/>
                  </a:cubicBez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5" name="자유형 14"/>
            <p:cNvSpPr/>
            <p:nvPr/>
          </p:nvSpPr>
          <p:spPr bwMode="auto">
            <a:xfrm>
              <a:off x="2400300" y="1862138"/>
              <a:ext cx="371475" cy="1395412"/>
            </a:xfrm>
            <a:custGeom>
              <a:avLst/>
              <a:gdLst>
                <a:gd name="connsiteX0" fmla="*/ 23813 w 371475"/>
                <a:gd name="connsiteY0" fmla="*/ 0 h 1395412"/>
                <a:gd name="connsiteX1" fmla="*/ 28575 w 371475"/>
                <a:gd name="connsiteY1" fmla="*/ 166687 h 1395412"/>
                <a:gd name="connsiteX2" fmla="*/ 4763 w 371475"/>
                <a:gd name="connsiteY2" fmla="*/ 304800 h 1395412"/>
                <a:gd name="connsiteX3" fmla="*/ 0 w 371475"/>
                <a:gd name="connsiteY3" fmla="*/ 542925 h 1395412"/>
                <a:gd name="connsiteX4" fmla="*/ 47625 w 371475"/>
                <a:gd name="connsiteY4" fmla="*/ 862012 h 1395412"/>
                <a:gd name="connsiteX5" fmla="*/ 85725 w 371475"/>
                <a:gd name="connsiteY5" fmla="*/ 1033462 h 1395412"/>
                <a:gd name="connsiteX6" fmla="*/ 223838 w 371475"/>
                <a:gd name="connsiteY6" fmla="*/ 1190625 h 1395412"/>
                <a:gd name="connsiteX7" fmla="*/ 371475 w 371475"/>
                <a:gd name="connsiteY7" fmla="*/ 1395412 h 139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1395412">
                  <a:moveTo>
                    <a:pt x="23813" y="0"/>
                  </a:moveTo>
                  <a:lnTo>
                    <a:pt x="28575" y="166687"/>
                  </a:lnTo>
                  <a:lnTo>
                    <a:pt x="4763" y="304800"/>
                  </a:lnTo>
                  <a:cubicBezTo>
                    <a:pt x="3175" y="384175"/>
                    <a:pt x="1588" y="463550"/>
                    <a:pt x="0" y="542925"/>
                  </a:cubicBezTo>
                  <a:lnTo>
                    <a:pt x="47625" y="862012"/>
                  </a:lnTo>
                  <a:lnTo>
                    <a:pt x="85725" y="1033462"/>
                  </a:lnTo>
                  <a:lnTo>
                    <a:pt x="223838" y="1190625"/>
                  </a:lnTo>
                  <a:lnTo>
                    <a:pt x="371475" y="1395412"/>
                  </a:ln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6" name="자유형 15"/>
            <p:cNvSpPr/>
            <p:nvPr/>
          </p:nvSpPr>
          <p:spPr bwMode="auto">
            <a:xfrm>
              <a:off x="2771775" y="3254375"/>
              <a:ext cx="142875" cy="412750"/>
            </a:xfrm>
            <a:custGeom>
              <a:avLst/>
              <a:gdLst>
                <a:gd name="connsiteX0" fmla="*/ 0 w 142875"/>
                <a:gd name="connsiteY0" fmla="*/ 0 h 412750"/>
                <a:gd name="connsiteX1" fmla="*/ 28575 w 142875"/>
                <a:gd name="connsiteY1" fmla="*/ 69850 h 412750"/>
                <a:gd name="connsiteX2" fmla="*/ 73025 w 142875"/>
                <a:gd name="connsiteY2" fmla="*/ 149225 h 412750"/>
                <a:gd name="connsiteX3" fmla="*/ 82550 w 142875"/>
                <a:gd name="connsiteY3" fmla="*/ 234950 h 412750"/>
                <a:gd name="connsiteX4" fmla="*/ 111125 w 142875"/>
                <a:gd name="connsiteY4" fmla="*/ 336550 h 412750"/>
                <a:gd name="connsiteX5" fmla="*/ 142875 w 142875"/>
                <a:gd name="connsiteY5" fmla="*/ 412750 h 4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412750">
                  <a:moveTo>
                    <a:pt x="0" y="0"/>
                  </a:moveTo>
                  <a:lnTo>
                    <a:pt x="28575" y="69850"/>
                  </a:lnTo>
                  <a:lnTo>
                    <a:pt x="73025" y="149225"/>
                  </a:lnTo>
                  <a:lnTo>
                    <a:pt x="82550" y="234950"/>
                  </a:lnTo>
                  <a:lnTo>
                    <a:pt x="111125" y="336550"/>
                  </a:lnTo>
                  <a:lnTo>
                    <a:pt x="142875" y="412750"/>
                  </a:ln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7" name="자유형 16"/>
            <p:cNvSpPr/>
            <p:nvPr/>
          </p:nvSpPr>
          <p:spPr bwMode="auto">
            <a:xfrm>
              <a:off x="2857500" y="2486025"/>
              <a:ext cx="771525" cy="985838"/>
            </a:xfrm>
            <a:custGeom>
              <a:avLst/>
              <a:gdLst>
                <a:gd name="connsiteX0" fmla="*/ 0 w 771525"/>
                <a:gd name="connsiteY0" fmla="*/ 985838 h 985838"/>
                <a:gd name="connsiteX1" fmla="*/ 138113 w 771525"/>
                <a:gd name="connsiteY1" fmla="*/ 781050 h 985838"/>
                <a:gd name="connsiteX2" fmla="*/ 180975 w 771525"/>
                <a:gd name="connsiteY2" fmla="*/ 728663 h 985838"/>
                <a:gd name="connsiteX3" fmla="*/ 180975 w 771525"/>
                <a:gd name="connsiteY3" fmla="*/ 690563 h 985838"/>
                <a:gd name="connsiteX4" fmla="*/ 214313 w 771525"/>
                <a:gd name="connsiteY4" fmla="*/ 614363 h 985838"/>
                <a:gd name="connsiteX5" fmla="*/ 319088 w 771525"/>
                <a:gd name="connsiteY5" fmla="*/ 523875 h 985838"/>
                <a:gd name="connsiteX6" fmla="*/ 366713 w 771525"/>
                <a:gd name="connsiteY6" fmla="*/ 461963 h 985838"/>
                <a:gd name="connsiteX7" fmla="*/ 390525 w 771525"/>
                <a:gd name="connsiteY7" fmla="*/ 471488 h 985838"/>
                <a:gd name="connsiteX8" fmla="*/ 404813 w 771525"/>
                <a:gd name="connsiteY8" fmla="*/ 381000 h 985838"/>
                <a:gd name="connsiteX9" fmla="*/ 461963 w 771525"/>
                <a:gd name="connsiteY9" fmla="*/ 323850 h 985838"/>
                <a:gd name="connsiteX10" fmla="*/ 504825 w 771525"/>
                <a:gd name="connsiteY10" fmla="*/ 219075 h 985838"/>
                <a:gd name="connsiteX11" fmla="*/ 742950 w 771525"/>
                <a:gd name="connsiteY11" fmla="*/ 9525 h 985838"/>
                <a:gd name="connsiteX12" fmla="*/ 757238 w 771525"/>
                <a:gd name="connsiteY12" fmla="*/ 4763 h 985838"/>
                <a:gd name="connsiteX13" fmla="*/ 771525 w 771525"/>
                <a:gd name="connsiteY13" fmla="*/ 0 h 98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1525" h="985838">
                  <a:moveTo>
                    <a:pt x="0" y="985838"/>
                  </a:moveTo>
                  <a:lnTo>
                    <a:pt x="138113" y="781050"/>
                  </a:lnTo>
                  <a:lnTo>
                    <a:pt x="180975" y="728663"/>
                  </a:lnTo>
                  <a:lnTo>
                    <a:pt x="180975" y="690563"/>
                  </a:lnTo>
                  <a:lnTo>
                    <a:pt x="214313" y="614363"/>
                  </a:lnTo>
                  <a:lnTo>
                    <a:pt x="319088" y="523875"/>
                  </a:lnTo>
                  <a:lnTo>
                    <a:pt x="366713" y="461963"/>
                  </a:lnTo>
                  <a:lnTo>
                    <a:pt x="390525" y="471488"/>
                  </a:lnTo>
                  <a:lnTo>
                    <a:pt x="404813" y="381000"/>
                  </a:lnTo>
                  <a:lnTo>
                    <a:pt x="461963" y="323850"/>
                  </a:lnTo>
                  <a:lnTo>
                    <a:pt x="504825" y="219075"/>
                  </a:lnTo>
                  <a:lnTo>
                    <a:pt x="742950" y="9525"/>
                  </a:lnTo>
                  <a:lnTo>
                    <a:pt x="757238" y="4763"/>
                  </a:lnTo>
                  <a:lnTo>
                    <a:pt x="771525" y="0"/>
                  </a:ln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177053" y="2428880"/>
            <a:ext cx="1030967" cy="481960"/>
            <a:chOff x="5819855" y="3132376"/>
            <a:chExt cx="942975" cy="419100"/>
          </a:xfrm>
        </p:grpSpPr>
        <p:cxnSp>
          <p:nvCxnSpPr>
            <p:cNvPr id="19" name="직선 연결선 18"/>
            <p:cNvCxnSpPr/>
            <p:nvPr/>
          </p:nvCxnSpPr>
          <p:spPr bwMode="auto">
            <a:xfrm flipV="1">
              <a:off x="5819855" y="3132376"/>
              <a:ext cx="542925" cy="1905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6362780" y="3132376"/>
              <a:ext cx="400050" cy="4191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5396608" y="3265293"/>
            <a:ext cx="1047600" cy="960359"/>
            <a:chOff x="1571625" y="1781059"/>
            <a:chExt cx="2057400" cy="1886066"/>
          </a:xfrm>
        </p:grpSpPr>
        <p:sp>
          <p:nvSpPr>
            <p:cNvPr id="28" name="자유형 27"/>
            <p:cNvSpPr/>
            <p:nvPr/>
          </p:nvSpPr>
          <p:spPr bwMode="auto">
            <a:xfrm>
              <a:off x="1571625" y="1781059"/>
              <a:ext cx="1985963" cy="319204"/>
            </a:xfrm>
            <a:custGeom>
              <a:avLst/>
              <a:gdLst>
                <a:gd name="connsiteX0" fmla="*/ 0 w 1985963"/>
                <a:gd name="connsiteY0" fmla="*/ 319204 h 319204"/>
                <a:gd name="connsiteX1" fmla="*/ 90488 w 1985963"/>
                <a:gd name="connsiteY1" fmla="*/ 295391 h 319204"/>
                <a:gd name="connsiteX2" fmla="*/ 252413 w 1985963"/>
                <a:gd name="connsiteY2" fmla="*/ 257291 h 319204"/>
                <a:gd name="connsiteX3" fmla="*/ 400050 w 1985963"/>
                <a:gd name="connsiteY3" fmla="*/ 233479 h 319204"/>
                <a:gd name="connsiteX4" fmla="*/ 457200 w 1985963"/>
                <a:gd name="connsiteY4" fmla="*/ 200141 h 319204"/>
                <a:gd name="connsiteX5" fmla="*/ 661988 w 1985963"/>
                <a:gd name="connsiteY5" fmla="*/ 157279 h 319204"/>
                <a:gd name="connsiteX6" fmla="*/ 790575 w 1985963"/>
                <a:gd name="connsiteY6" fmla="*/ 90604 h 319204"/>
                <a:gd name="connsiteX7" fmla="*/ 895350 w 1985963"/>
                <a:gd name="connsiteY7" fmla="*/ 52504 h 319204"/>
                <a:gd name="connsiteX8" fmla="*/ 990600 w 1985963"/>
                <a:gd name="connsiteY8" fmla="*/ 116 h 319204"/>
                <a:gd name="connsiteX9" fmla="*/ 1295400 w 1985963"/>
                <a:gd name="connsiteY9" fmla="*/ 38216 h 319204"/>
                <a:gd name="connsiteX10" fmla="*/ 1366838 w 1985963"/>
                <a:gd name="connsiteY10" fmla="*/ 33454 h 319204"/>
                <a:gd name="connsiteX11" fmla="*/ 1414463 w 1985963"/>
                <a:gd name="connsiteY11" fmla="*/ 71554 h 319204"/>
                <a:gd name="connsiteX12" fmla="*/ 1471613 w 1985963"/>
                <a:gd name="connsiteY12" fmla="*/ 19166 h 319204"/>
                <a:gd name="connsiteX13" fmla="*/ 1528763 w 1985963"/>
                <a:gd name="connsiteY13" fmla="*/ 9641 h 319204"/>
                <a:gd name="connsiteX14" fmla="*/ 1671638 w 1985963"/>
                <a:gd name="connsiteY14" fmla="*/ 9641 h 319204"/>
                <a:gd name="connsiteX15" fmla="*/ 1743075 w 1985963"/>
                <a:gd name="connsiteY15" fmla="*/ 33454 h 319204"/>
                <a:gd name="connsiteX16" fmla="*/ 1757363 w 1985963"/>
                <a:gd name="connsiteY16" fmla="*/ 33454 h 319204"/>
                <a:gd name="connsiteX17" fmla="*/ 1785938 w 1985963"/>
                <a:gd name="connsiteY17" fmla="*/ 33454 h 319204"/>
                <a:gd name="connsiteX18" fmla="*/ 1847850 w 1985963"/>
                <a:gd name="connsiteY18" fmla="*/ 33454 h 319204"/>
                <a:gd name="connsiteX19" fmla="*/ 1957388 w 1985963"/>
                <a:gd name="connsiteY19" fmla="*/ 19166 h 319204"/>
                <a:gd name="connsiteX20" fmla="*/ 1985963 w 1985963"/>
                <a:gd name="connsiteY20" fmla="*/ 14404 h 31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5963" h="319204">
                  <a:moveTo>
                    <a:pt x="0" y="319204"/>
                  </a:moveTo>
                  <a:lnTo>
                    <a:pt x="90488" y="295391"/>
                  </a:lnTo>
                  <a:cubicBezTo>
                    <a:pt x="132557" y="285072"/>
                    <a:pt x="200819" y="267610"/>
                    <a:pt x="252413" y="257291"/>
                  </a:cubicBezTo>
                  <a:cubicBezTo>
                    <a:pt x="304007" y="246972"/>
                    <a:pt x="365919" y="243004"/>
                    <a:pt x="400050" y="233479"/>
                  </a:cubicBezTo>
                  <a:cubicBezTo>
                    <a:pt x="434181" y="223954"/>
                    <a:pt x="413544" y="212841"/>
                    <a:pt x="457200" y="200141"/>
                  </a:cubicBezTo>
                  <a:cubicBezTo>
                    <a:pt x="500856" y="187441"/>
                    <a:pt x="606426" y="175535"/>
                    <a:pt x="661988" y="157279"/>
                  </a:cubicBezTo>
                  <a:cubicBezTo>
                    <a:pt x="717550" y="139023"/>
                    <a:pt x="751681" y="108066"/>
                    <a:pt x="790575" y="90604"/>
                  </a:cubicBezTo>
                  <a:cubicBezTo>
                    <a:pt x="829469" y="73142"/>
                    <a:pt x="862013" y="67585"/>
                    <a:pt x="895350" y="52504"/>
                  </a:cubicBezTo>
                  <a:cubicBezTo>
                    <a:pt x="928688" y="37423"/>
                    <a:pt x="923925" y="2497"/>
                    <a:pt x="990600" y="116"/>
                  </a:cubicBezTo>
                  <a:cubicBezTo>
                    <a:pt x="1057275" y="-2265"/>
                    <a:pt x="1232694" y="32660"/>
                    <a:pt x="1295400" y="38216"/>
                  </a:cubicBezTo>
                  <a:cubicBezTo>
                    <a:pt x="1358106" y="43772"/>
                    <a:pt x="1346994" y="27898"/>
                    <a:pt x="1366838" y="33454"/>
                  </a:cubicBezTo>
                  <a:cubicBezTo>
                    <a:pt x="1386682" y="39010"/>
                    <a:pt x="1397001" y="73935"/>
                    <a:pt x="1414463" y="71554"/>
                  </a:cubicBezTo>
                  <a:cubicBezTo>
                    <a:pt x="1431925" y="69173"/>
                    <a:pt x="1452563" y="29485"/>
                    <a:pt x="1471613" y="19166"/>
                  </a:cubicBezTo>
                  <a:cubicBezTo>
                    <a:pt x="1490663" y="8847"/>
                    <a:pt x="1495426" y="11228"/>
                    <a:pt x="1528763" y="9641"/>
                  </a:cubicBezTo>
                  <a:cubicBezTo>
                    <a:pt x="1562100" y="8054"/>
                    <a:pt x="1635919" y="5672"/>
                    <a:pt x="1671638" y="9641"/>
                  </a:cubicBezTo>
                  <a:cubicBezTo>
                    <a:pt x="1707357" y="13610"/>
                    <a:pt x="1728788" y="29485"/>
                    <a:pt x="1743075" y="33454"/>
                  </a:cubicBezTo>
                  <a:cubicBezTo>
                    <a:pt x="1757362" y="37423"/>
                    <a:pt x="1757363" y="33454"/>
                    <a:pt x="1757363" y="33454"/>
                  </a:cubicBezTo>
                  <a:lnTo>
                    <a:pt x="1785938" y="33454"/>
                  </a:lnTo>
                  <a:cubicBezTo>
                    <a:pt x="1801019" y="33454"/>
                    <a:pt x="1819275" y="35835"/>
                    <a:pt x="1847850" y="33454"/>
                  </a:cubicBezTo>
                  <a:cubicBezTo>
                    <a:pt x="1876425" y="31073"/>
                    <a:pt x="1934369" y="22341"/>
                    <a:pt x="1957388" y="19166"/>
                  </a:cubicBezTo>
                  <a:cubicBezTo>
                    <a:pt x="1980407" y="15991"/>
                    <a:pt x="1983185" y="15197"/>
                    <a:pt x="1985963" y="14404"/>
                  </a:cubicBezTo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9" name="자유형 28"/>
            <p:cNvSpPr/>
            <p:nvPr/>
          </p:nvSpPr>
          <p:spPr bwMode="auto">
            <a:xfrm>
              <a:off x="2400300" y="1862138"/>
              <a:ext cx="371475" cy="1395412"/>
            </a:xfrm>
            <a:custGeom>
              <a:avLst/>
              <a:gdLst>
                <a:gd name="connsiteX0" fmla="*/ 23813 w 371475"/>
                <a:gd name="connsiteY0" fmla="*/ 0 h 1395412"/>
                <a:gd name="connsiteX1" fmla="*/ 28575 w 371475"/>
                <a:gd name="connsiteY1" fmla="*/ 166687 h 1395412"/>
                <a:gd name="connsiteX2" fmla="*/ 4763 w 371475"/>
                <a:gd name="connsiteY2" fmla="*/ 304800 h 1395412"/>
                <a:gd name="connsiteX3" fmla="*/ 0 w 371475"/>
                <a:gd name="connsiteY3" fmla="*/ 542925 h 1395412"/>
                <a:gd name="connsiteX4" fmla="*/ 47625 w 371475"/>
                <a:gd name="connsiteY4" fmla="*/ 862012 h 1395412"/>
                <a:gd name="connsiteX5" fmla="*/ 85725 w 371475"/>
                <a:gd name="connsiteY5" fmla="*/ 1033462 h 1395412"/>
                <a:gd name="connsiteX6" fmla="*/ 223838 w 371475"/>
                <a:gd name="connsiteY6" fmla="*/ 1190625 h 1395412"/>
                <a:gd name="connsiteX7" fmla="*/ 371475 w 371475"/>
                <a:gd name="connsiteY7" fmla="*/ 1395412 h 139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1395412">
                  <a:moveTo>
                    <a:pt x="23813" y="0"/>
                  </a:moveTo>
                  <a:lnTo>
                    <a:pt x="28575" y="166687"/>
                  </a:lnTo>
                  <a:lnTo>
                    <a:pt x="4763" y="304800"/>
                  </a:lnTo>
                  <a:cubicBezTo>
                    <a:pt x="3175" y="384175"/>
                    <a:pt x="1588" y="463550"/>
                    <a:pt x="0" y="542925"/>
                  </a:cubicBezTo>
                  <a:lnTo>
                    <a:pt x="47625" y="862012"/>
                  </a:lnTo>
                  <a:lnTo>
                    <a:pt x="85725" y="1033462"/>
                  </a:lnTo>
                  <a:lnTo>
                    <a:pt x="223838" y="1190625"/>
                  </a:lnTo>
                  <a:lnTo>
                    <a:pt x="371475" y="1395412"/>
                  </a:lnTo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0" name="자유형 29"/>
            <p:cNvSpPr/>
            <p:nvPr/>
          </p:nvSpPr>
          <p:spPr bwMode="auto">
            <a:xfrm>
              <a:off x="2771776" y="3254375"/>
              <a:ext cx="142875" cy="412750"/>
            </a:xfrm>
            <a:custGeom>
              <a:avLst/>
              <a:gdLst>
                <a:gd name="connsiteX0" fmla="*/ 0 w 142875"/>
                <a:gd name="connsiteY0" fmla="*/ 0 h 412750"/>
                <a:gd name="connsiteX1" fmla="*/ 28575 w 142875"/>
                <a:gd name="connsiteY1" fmla="*/ 69850 h 412750"/>
                <a:gd name="connsiteX2" fmla="*/ 73025 w 142875"/>
                <a:gd name="connsiteY2" fmla="*/ 149225 h 412750"/>
                <a:gd name="connsiteX3" fmla="*/ 82550 w 142875"/>
                <a:gd name="connsiteY3" fmla="*/ 234950 h 412750"/>
                <a:gd name="connsiteX4" fmla="*/ 111125 w 142875"/>
                <a:gd name="connsiteY4" fmla="*/ 336550 h 412750"/>
                <a:gd name="connsiteX5" fmla="*/ 142875 w 142875"/>
                <a:gd name="connsiteY5" fmla="*/ 412750 h 4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412750">
                  <a:moveTo>
                    <a:pt x="0" y="0"/>
                  </a:moveTo>
                  <a:lnTo>
                    <a:pt x="28575" y="69850"/>
                  </a:lnTo>
                  <a:lnTo>
                    <a:pt x="73025" y="149225"/>
                  </a:lnTo>
                  <a:lnTo>
                    <a:pt x="82550" y="234950"/>
                  </a:lnTo>
                  <a:lnTo>
                    <a:pt x="111125" y="336550"/>
                  </a:lnTo>
                  <a:lnTo>
                    <a:pt x="142875" y="412750"/>
                  </a:lnTo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1" name="자유형 30"/>
            <p:cNvSpPr/>
            <p:nvPr/>
          </p:nvSpPr>
          <p:spPr bwMode="auto">
            <a:xfrm>
              <a:off x="2857500" y="2486025"/>
              <a:ext cx="771525" cy="985838"/>
            </a:xfrm>
            <a:custGeom>
              <a:avLst/>
              <a:gdLst>
                <a:gd name="connsiteX0" fmla="*/ 0 w 771525"/>
                <a:gd name="connsiteY0" fmla="*/ 985838 h 985838"/>
                <a:gd name="connsiteX1" fmla="*/ 138113 w 771525"/>
                <a:gd name="connsiteY1" fmla="*/ 781050 h 985838"/>
                <a:gd name="connsiteX2" fmla="*/ 180975 w 771525"/>
                <a:gd name="connsiteY2" fmla="*/ 728663 h 985838"/>
                <a:gd name="connsiteX3" fmla="*/ 180975 w 771525"/>
                <a:gd name="connsiteY3" fmla="*/ 690563 h 985838"/>
                <a:gd name="connsiteX4" fmla="*/ 214313 w 771525"/>
                <a:gd name="connsiteY4" fmla="*/ 614363 h 985838"/>
                <a:gd name="connsiteX5" fmla="*/ 319088 w 771525"/>
                <a:gd name="connsiteY5" fmla="*/ 523875 h 985838"/>
                <a:gd name="connsiteX6" fmla="*/ 366713 w 771525"/>
                <a:gd name="connsiteY6" fmla="*/ 461963 h 985838"/>
                <a:gd name="connsiteX7" fmla="*/ 390525 w 771525"/>
                <a:gd name="connsiteY7" fmla="*/ 471488 h 985838"/>
                <a:gd name="connsiteX8" fmla="*/ 404813 w 771525"/>
                <a:gd name="connsiteY8" fmla="*/ 381000 h 985838"/>
                <a:gd name="connsiteX9" fmla="*/ 461963 w 771525"/>
                <a:gd name="connsiteY9" fmla="*/ 323850 h 985838"/>
                <a:gd name="connsiteX10" fmla="*/ 504825 w 771525"/>
                <a:gd name="connsiteY10" fmla="*/ 219075 h 985838"/>
                <a:gd name="connsiteX11" fmla="*/ 742950 w 771525"/>
                <a:gd name="connsiteY11" fmla="*/ 9525 h 985838"/>
                <a:gd name="connsiteX12" fmla="*/ 757238 w 771525"/>
                <a:gd name="connsiteY12" fmla="*/ 4763 h 985838"/>
                <a:gd name="connsiteX13" fmla="*/ 771525 w 771525"/>
                <a:gd name="connsiteY13" fmla="*/ 0 h 98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1525" h="985838">
                  <a:moveTo>
                    <a:pt x="0" y="985838"/>
                  </a:moveTo>
                  <a:lnTo>
                    <a:pt x="138113" y="781050"/>
                  </a:lnTo>
                  <a:lnTo>
                    <a:pt x="180975" y="728663"/>
                  </a:lnTo>
                  <a:lnTo>
                    <a:pt x="180975" y="690563"/>
                  </a:lnTo>
                  <a:lnTo>
                    <a:pt x="214313" y="614363"/>
                  </a:lnTo>
                  <a:lnTo>
                    <a:pt x="319088" y="523875"/>
                  </a:lnTo>
                  <a:lnTo>
                    <a:pt x="366713" y="461963"/>
                  </a:lnTo>
                  <a:lnTo>
                    <a:pt x="390525" y="471488"/>
                  </a:lnTo>
                  <a:lnTo>
                    <a:pt x="404813" y="381000"/>
                  </a:lnTo>
                  <a:lnTo>
                    <a:pt x="461963" y="323850"/>
                  </a:lnTo>
                  <a:lnTo>
                    <a:pt x="504825" y="219075"/>
                  </a:lnTo>
                  <a:lnTo>
                    <a:pt x="742950" y="9525"/>
                  </a:lnTo>
                  <a:lnTo>
                    <a:pt x="757238" y="4763"/>
                  </a:lnTo>
                  <a:lnTo>
                    <a:pt x="771525" y="0"/>
                  </a:lnTo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2" name="그룹 31"/>
          <p:cNvGrpSpPr>
            <a:grpSpLocks noChangeAspect="1"/>
          </p:cNvGrpSpPr>
          <p:nvPr/>
        </p:nvGrpSpPr>
        <p:grpSpPr>
          <a:xfrm>
            <a:off x="7594948" y="3289548"/>
            <a:ext cx="1047600" cy="960359"/>
            <a:chOff x="1571625" y="1781059"/>
            <a:chExt cx="2057400" cy="1886066"/>
          </a:xfrm>
        </p:grpSpPr>
        <p:sp>
          <p:nvSpPr>
            <p:cNvPr id="33" name="자유형 32"/>
            <p:cNvSpPr/>
            <p:nvPr/>
          </p:nvSpPr>
          <p:spPr bwMode="auto">
            <a:xfrm>
              <a:off x="1571625" y="1781059"/>
              <a:ext cx="1985963" cy="319204"/>
            </a:xfrm>
            <a:custGeom>
              <a:avLst/>
              <a:gdLst>
                <a:gd name="connsiteX0" fmla="*/ 0 w 1985963"/>
                <a:gd name="connsiteY0" fmla="*/ 319204 h 319204"/>
                <a:gd name="connsiteX1" fmla="*/ 90488 w 1985963"/>
                <a:gd name="connsiteY1" fmla="*/ 295391 h 319204"/>
                <a:gd name="connsiteX2" fmla="*/ 252413 w 1985963"/>
                <a:gd name="connsiteY2" fmla="*/ 257291 h 319204"/>
                <a:gd name="connsiteX3" fmla="*/ 400050 w 1985963"/>
                <a:gd name="connsiteY3" fmla="*/ 233479 h 319204"/>
                <a:gd name="connsiteX4" fmla="*/ 457200 w 1985963"/>
                <a:gd name="connsiteY4" fmla="*/ 200141 h 319204"/>
                <a:gd name="connsiteX5" fmla="*/ 661988 w 1985963"/>
                <a:gd name="connsiteY5" fmla="*/ 157279 h 319204"/>
                <a:gd name="connsiteX6" fmla="*/ 790575 w 1985963"/>
                <a:gd name="connsiteY6" fmla="*/ 90604 h 319204"/>
                <a:gd name="connsiteX7" fmla="*/ 895350 w 1985963"/>
                <a:gd name="connsiteY7" fmla="*/ 52504 h 319204"/>
                <a:gd name="connsiteX8" fmla="*/ 990600 w 1985963"/>
                <a:gd name="connsiteY8" fmla="*/ 116 h 319204"/>
                <a:gd name="connsiteX9" fmla="*/ 1295400 w 1985963"/>
                <a:gd name="connsiteY9" fmla="*/ 38216 h 319204"/>
                <a:gd name="connsiteX10" fmla="*/ 1366838 w 1985963"/>
                <a:gd name="connsiteY10" fmla="*/ 33454 h 319204"/>
                <a:gd name="connsiteX11" fmla="*/ 1414463 w 1985963"/>
                <a:gd name="connsiteY11" fmla="*/ 71554 h 319204"/>
                <a:gd name="connsiteX12" fmla="*/ 1471613 w 1985963"/>
                <a:gd name="connsiteY12" fmla="*/ 19166 h 319204"/>
                <a:gd name="connsiteX13" fmla="*/ 1528763 w 1985963"/>
                <a:gd name="connsiteY13" fmla="*/ 9641 h 319204"/>
                <a:gd name="connsiteX14" fmla="*/ 1671638 w 1985963"/>
                <a:gd name="connsiteY14" fmla="*/ 9641 h 319204"/>
                <a:gd name="connsiteX15" fmla="*/ 1743075 w 1985963"/>
                <a:gd name="connsiteY15" fmla="*/ 33454 h 319204"/>
                <a:gd name="connsiteX16" fmla="*/ 1757363 w 1985963"/>
                <a:gd name="connsiteY16" fmla="*/ 33454 h 319204"/>
                <a:gd name="connsiteX17" fmla="*/ 1785938 w 1985963"/>
                <a:gd name="connsiteY17" fmla="*/ 33454 h 319204"/>
                <a:gd name="connsiteX18" fmla="*/ 1847850 w 1985963"/>
                <a:gd name="connsiteY18" fmla="*/ 33454 h 319204"/>
                <a:gd name="connsiteX19" fmla="*/ 1957388 w 1985963"/>
                <a:gd name="connsiteY19" fmla="*/ 19166 h 319204"/>
                <a:gd name="connsiteX20" fmla="*/ 1985963 w 1985963"/>
                <a:gd name="connsiteY20" fmla="*/ 14404 h 31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5963" h="319204">
                  <a:moveTo>
                    <a:pt x="0" y="319204"/>
                  </a:moveTo>
                  <a:lnTo>
                    <a:pt x="90488" y="295391"/>
                  </a:lnTo>
                  <a:cubicBezTo>
                    <a:pt x="132557" y="285072"/>
                    <a:pt x="200819" y="267610"/>
                    <a:pt x="252413" y="257291"/>
                  </a:cubicBezTo>
                  <a:cubicBezTo>
                    <a:pt x="304007" y="246972"/>
                    <a:pt x="365919" y="243004"/>
                    <a:pt x="400050" y="233479"/>
                  </a:cubicBezTo>
                  <a:cubicBezTo>
                    <a:pt x="434181" y="223954"/>
                    <a:pt x="413544" y="212841"/>
                    <a:pt x="457200" y="200141"/>
                  </a:cubicBezTo>
                  <a:cubicBezTo>
                    <a:pt x="500856" y="187441"/>
                    <a:pt x="606426" y="175535"/>
                    <a:pt x="661988" y="157279"/>
                  </a:cubicBezTo>
                  <a:cubicBezTo>
                    <a:pt x="717550" y="139023"/>
                    <a:pt x="751681" y="108066"/>
                    <a:pt x="790575" y="90604"/>
                  </a:cubicBezTo>
                  <a:cubicBezTo>
                    <a:pt x="829469" y="73142"/>
                    <a:pt x="862013" y="67585"/>
                    <a:pt x="895350" y="52504"/>
                  </a:cubicBezTo>
                  <a:cubicBezTo>
                    <a:pt x="928688" y="37423"/>
                    <a:pt x="923925" y="2497"/>
                    <a:pt x="990600" y="116"/>
                  </a:cubicBezTo>
                  <a:cubicBezTo>
                    <a:pt x="1057275" y="-2265"/>
                    <a:pt x="1232694" y="32660"/>
                    <a:pt x="1295400" y="38216"/>
                  </a:cubicBezTo>
                  <a:cubicBezTo>
                    <a:pt x="1358106" y="43772"/>
                    <a:pt x="1346994" y="27898"/>
                    <a:pt x="1366838" y="33454"/>
                  </a:cubicBezTo>
                  <a:cubicBezTo>
                    <a:pt x="1386682" y="39010"/>
                    <a:pt x="1397001" y="73935"/>
                    <a:pt x="1414463" y="71554"/>
                  </a:cubicBezTo>
                  <a:cubicBezTo>
                    <a:pt x="1431925" y="69173"/>
                    <a:pt x="1452563" y="29485"/>
                    <a:pt x="1471613" y="19166"/>
                  </a:cubicBezTo>
                  <a:cubicBezTo>
                    <a:pt x="1490663" y="8847"/>
                    <a:pt x="1495426" y="11228"/>
                    <a:pt x="1528763" y="9641"/>
                  </a:cubicBezTo>
                  <a:cubicBezTo>
                    <a:pt x="1562100" y="8054"/>
                    <a:pt x="1635919" y="5672"/>
                    <a:pt x="1671638" y="9641"/>
                  </a:cubicBezTo>
                  <a:cubicBezTo>
                    <a:pt x="1707357" y="13610"/>
                    <a:pt x="1728788" y="29485"/>
                    <a:pt x="1743075" y="33454"/>
                  </a:cubicBezTo>
                  <a:cubicBezTo>
                    <a:pt x="1757362" y="37423"/>
                    <a:pt x="1757363" y="33454"/>
                    <a:pt x="1757363" y="33454"/>
                  </a:cubicBezTo>
                  <a:lnTo>
                    <a:pt x="1785938" y="33454"/>
                  </a:lnTo>
                  <a:cubicBezTo>
                    <a:pt x="1801019" y="33454"/>
                    <a:pt x="1819275" y="35835"/>
                    <a:pt x="1847850" y="33454"/>
                  </a:cubicBezTo>
                  <a:cubicBezTo>
                    <a:pt x="1876425" y="31073"/>
                    <a:pt x="1934369" y="22341"/>
                    <a:pt x="1957388" y="19166"/>
                  </a:cubicBezTo>
                  <a:cubicBezTo>
                    <a:pt x="1980407" y="15991"/>
                    <a:pt x="1983185" y="15197"/>
                    <a:pt x="1985963" y="14404"/>
                  </a:cubicBezTo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자유형 33"/>
            <p:cNvSpPr/>
            <p:nvPr/>
          </p:nvSpPr>
          <p:spPr bwMode="auto">
            <a:xfrm>
              <a:off x="2400300" y="1862138"/>
              <a:ext cx="371475" cy="1395412"/>
            </a:xfrm>
            <a:custGeom>
              <a:avLst/>
              <a:gdLst>
                <a:gd name="connsiteX0" fmla="*/ 23813 w 371475"/>
                <a:gd name="connsiteY0" fmla="*/ 0 h 1395412"/>
                <a:gd name="connsiteX1" fmla="*/ 28575 w 371475"/>
                <a:gd name="connsiteY1" fmla="*/ 166687 h 1395412"/>
                <a:gd name="connsiteX2" fmla="*/ 4763 w 371475"/>
                <a:gd name="connsiteY2" fmla="*/ 304800 h 1395412"/>
                <a:gd name="connsiteX3" fmla="*/ 0 w 371475"/>
                <a:gd name="connsiteY3" fmla="*/ 542925 h 1395412"/>
                <a:gd name="connsiteX4" fmla="*/ 47625 w 371475"/>
                <a:gd name="connsiteY4" fmla="*/ 862012 h 1395412"/>
                <a:gd name="connsiteX5" fmla="*/ 85725 w 371475"/>
                <a:gd name="connsiteY5" fmla="*/ 1033462 h 1395412"/>
                <a:gd name="connsiteX6" fmla="*/ 223838 w 371475"/>
                <a:gd name="connsiteY6" fmla="*/ 1190625 h 1395412"/>
                <a:gd name="connsiteX7" fmla="*/ 371475 w 371475"/>
                <a:gd name="connsiteY7" fmla="*/ 1395412 h 139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1395412">
                  <a:moveTo>
                    <a:pt x="23813" y="0"/>
                  </a:moveTo>
                  <a:lnTo>
                    <a:pt x="28575" y="166687"/>
                  </a:lnTo>
                  <a:lnTo>
                    <a:pt x="4763" y="304800"/>
                  </a:lnTo>
                  <a:cubicBezTo>
                    <a:pt x="3175" y="384175"/>
                    <a:pt x="1588" y="463550"/>
                    <a:pt x="0" y="542925"/>
                  </a:cubicBezTo>
                  <a:lnTo>
                    <a:pt x="47625" y="862012"/>
                  </a:lnTo>
                  <a:lnTo>
                    <a:pt x="85725" y="1033462"/>
                  </a:lnTo>
                  <a:lnTo>
                    <a:pt x="223838" y="1190625"/>
                  </a:lnTo>
                  <a:lnTo>
                    <a:pt x="371475" y="1395412"/>
                  </a:lnTo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자유형 34"/>
            <p:cNvSpPr/>
            <p:nvPr/>
          </p:nvSpPr>
          <p:spPr bwMode="auto">
            <a:xfrm>
              <a:off x="2771776" y="3254375"/>
              <a:ext cx="142875" cy="412750"/>
            </a:xfrm>
            <a:custGeom>
              <a:avLst/>
              <a:gdLst>
                <a:gd name="connsiteX0" fmla="*/ 0 w 142875"/>
                <a:gd name="connsiteY0" fmla="*/ 0 h 412750"/>
                <a:gd name="connsiteX1" fmla="*/ 28575 w 142875"/>
                <a:gd name="connsiteY1" fmla="*/ 69850 h 412750"/>
                <a:gd name="connsiteX2" fmla="*/ 73025 w 142875"/>
                <a:gd name="connsiteY2" fmla="*/ 149225 h 412750"/>
                <a:gd name="connsiteX3" fmla="*/ 82550 w 142875"/>
                <a:gd name="connsiteY3" fmla="*/ 234950 h 412750"/>
                <a:gd name="connsiteX4" fmla="*/ 111125 w 142875"/>
                <a:gd name="connsiteY4" fmla="*/ 336550 h 412750"/>
                <a:gd name="connsiteX5" fmla="*/ 142875 w 142875"/>
                <a:gd name="connsiteY5" fmla="*/ 412750 h 4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412750">
                  <a:moveTo>
                    <a:pt x="0" y="0"/>
                  </a:moveTo>
                  <a:lnTo>
                    <a:pt x="28575" y="69850"/>
                  </a:lnTo>
                  <a:lnTo>
                    <a:pt x="73025" y="149225"/>
                  </a:lnTo>
                  <a:lnTo>
                    <a:pt x="82550" y="234950"/>
                  </a:lnTo>
                  <a:lnTo>
                    <a:pt x="111125" y="336550"/>
                  </a:lnTo>
                  <a:lnTo>
                    <a:pt x="142875" y="412750"/>
                  </a:lnTo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자유형 35"/>
            <p:cNvSpPr/>
            <p:nvPr/>
          </p:nvSpPr>
          <p:spPr bwMode="auto">
            <a:xfrm>
              <a:off x="2857500" y="2486025"/>
              <a:ext cx="771525" cy="985838"/>
            </a:xfrm>
            <a:custGeom>
              <a:avLst/>
              <a:gdLst>
                <a:gd name="connsiteX0" fmla="*/ 0 w 771525"/>
                <a:gd name="connsiteY0" fmla="*/ 985838 h 985838"/>
                <a:gd name="connsiteX1" fmla="*/ 138113 w 771525"/>
                <a:gd name="connsiteY1" fmla="*/ 781050 h 985838"/>
                <a:gd name="connsiteX2" fmla="*/ 180975 w 771525"/>
                <a:gd name="connsiteY2" fmla="*/ 728663 h 985838"/>
                <a:gd name="connsiteX3" fmla="*/ 180975 w 771525"/>
                <a:gd name="connsiteY3" fmla="*/ 690563 h 985838"/>
                <a:gd name="connsiteX4" fmla="*/ 214313 w 771525"/>
                <a:gd name="connsiteY4" fmla="*/ 614363 h 985838"/>
                <a:gd name="connsiteX5" fmla="*/ 319088 w 771525"/>
                <a:gd name="connsiteY5" fmla="*/ 523875 h 985838"/>
                <a:gd name="connsiteX6" fmla="*/ 366713 w 771525"/>
                <a:gd name="connsiteY6" fmla="*/ 461963 h 985838"/>
                <a:gd name="connsiteX7" fmla="*/ 390525 w 771525"/>
                <a:gd name="connsiteY7" fmla="*/ 471488 h 985838"/>
                <a:gd name="connsiteX8" fmla="*/ 404813 w 771525"/>
                <a:gd name="connsiteY8" fmla="*/ 381000 h 985838"/>
                <a:gd name="connsiteX9" fmla="*/ 461963 w 771525"/>
                <a:gd name="connsiteY9" fmla="*/ 323850 h 985838"/>
                <a:gd name="connsiteX10" fmla="*/ 504825 w 771525"/>
                <a:gd name="connsiteY10" fmla="*/ 219075 h 985838"/>
                <a:gd name="connsiteX11" fmla="*/ 742950 w 771525"/>
                <a:gd name="connsiteY11" fmla="*/ 9525 h 985838"/>
                <a:gd name="connsiteX12" fmla="*/ 757238 w 771525"/>
                <a:gd name="connsiteY12" fmla="*/ 4763 h 985838"/>
                <a:gd name="connsiteX13" fmla="*/ 771525 w 771525"/>
                <a:gd name="connsiteY13" fmla="*/ 0 h 98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1525" h="985838">
                  <a:moveTo>
                    <a:pt x="0" y="985838"/>
                  </a:moveTo>
                  <a:lnTo>
                    <a:pt x="138113" y="781050"/>
                  </a:lnTo>
                  <a:lnTo>
                    <a:pt x="180975" y="728663"/>
                  </a:lnTo>
                  <a:lnTo>
                    <a:pt x="180975" y="690563"/>
                  </a:lnTo>
                  <a:lnTo>
                    <a:pt x="214313" y="614363"/>
                  </a:lnTo>
                  <a:lnTo>
                    <a:pt x="319088" y="523875"/>
                  </a:lnTo>
                  <a:lnTo>
                    <a:pt x="366713" y="461963"/>
                  </a:lnTo>
                  <a:lnTo>
                    <a:pt x="390525" y="471488"/>
                  </a:lnTo>
                  <a:lnTo>
                    <a:pt x="404813" y="381000"/>
                  </a:lnTo>
                  <a:lnTo>
                    <a:pt x="461963" y="323850"/>
                  </a:lnTo>
                  <a:lnTo>
                    <a:pt x="504825" y="219075"/>
                  </a:lnTo>
                  <a:lnTo>
                    <a:pt x="742950" y="9525"/>
                  </a:lnTo>
                  <a:lnTo>
                    <a:pt x="757238" y="4763"/>
                  </a:lnTo>
                  <a:lnTo>
                    <a:pt x="771525" y="0"/>
                  </a:lnTo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864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SEOGI\AppData\Local\Temp\x10sctmp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5" t="9516" r="28423" b="2523"/>
          <a:stretch/>
        </p:blipFill>
        <p:spPr bwMode="auto">
          <a:xfrm>
            <a:off x="3131840" y="-2327075"/>
            <a:ext cx="6336704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3131840" y="-2327076"/>
            <a:ext cx="6336704" cy="53285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2040" y="1328703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5476918" y="1207547"/>
            <a:ext cx="216024" cy="19260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76056" y="-628501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849030" y="-328275"/>
            <a:ext cx="216024" cy="9101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64354" y="-1186128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6948265" y="-768389"/>
            <a:ext cx="215351" cy="16950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38703" y="1393450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A5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8"/>
          <p:cNvCxnSpPr>
            <a:stCxn id="28" idx="0"/>
          </p:cNvCxnSpPr>
          <p:nvPr/>
        </p:nvCxnSpPr>
        <p:spPr>
          <a:xfrm flipH="1" flipV="1">
            <a:off x="6904212" y="1170498"/>
            <a:ext cx="58494" cy="22295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36296" y="862762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직선 화살표 연결선 30"/>
          <p:cNvCxnSpPr>
            <a:stCxn id="30" idx="0"/>
          </p:cNvCxnSpPr>
          <p:nvPr/>
        </p:nvCxnSpPr>
        <p:spPr>
          <a:xfrm flipH="1" flipV="1">
            <a:off x="7495163" y="681554"/>
            <a:ext cx="65136" cy="18120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215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SEOGI\AppData\Local\Temp\x10sctmp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903538"/>
            <a:ext cx="13011150" cy="60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32040" y="1328703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476918" y="1207547"/>
            <a:ext cx="216024" cy="19260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6056" y="-628501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849030" y="-328275"/>
            <a:ext cx="216024" cy="9101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64354" y="-1186128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948265" y="-768389"/>
            <a:ext cx="215351" cy="16950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38703" y="1393450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A5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/>
          <p:cNvCxnSpPr>
            <a:stCxn id="17" idx="0"/>
          </p:cNvCxnSpPr>
          <p:nvPr/>
        </p:nvCxnSpPr>
        <p:spPr>
          <a:xfrm flipH="1" flipV="1">
            <a:off x="6904212" y="1170498"/>
            <a:ext cx="58494" cy="22295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36296" y="862762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/>
          <p:cNvCxnSpPr>
            <a:stCxn id="19" idx="0"/>
          </p:cNvCxnSpPr>
          <p:nvPr/>
        </p:nvCxnSpPr>
        <p:spPr>
          <a:xfrm flipH="1" flipV="1">
            <a:off x="7495163" y="681554"/>
            <a:ext cx="65136" cy="18120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 bwMode="auto">
          <a:xfrm>
            <a:off x="3131840" y="-2327076"/>
            <a:ext cx="6336704" cy="53285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029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EOGI\AppData\Local\Temp\x10sctmp1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5" t="9516" r="28423" b="2523"/>
          <a:stretch/>
        </p:blipFill>
        <p:spPr bwMode="auto">
          <a:xfrm>
            <a:off x="3131840" y="-2327075"/>
            <a:ext cx="6336704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 bwMode="auto">
          <a:xfrm>
            <a:off x="3131840" y="-2327076"/>
            <a:ext cx="6336704" cy="53285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2040" y="1328703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476918" y="1207547"/>
            <a:ext cx="216024" cy="19260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76056" y="-628501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849030" y="-328275"/>
            <a:ext cx="216024" cy="9101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64354" y="-1186128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6948265" y="-768389"/>
            <a:ext cx="215351" cy="16950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38703" y="1393450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A5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직선 화살표 연결선 21"/>
          <p:cNvCxnSpPr>
            <a:stCxn id="21" idx="0"/>
          </p:cNvCxnSpPr>
          <p:nvPr/>
        </p:nvCxnSpPr>
        <p:spPr>
          <a:xfrm flipH="1" flipV="1">
            <a:off x="6904212" y="1170498"/>
            <a:ext cx="58494" cy="22295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36296" y="862762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/>
          <p:cNvCxnSpPr>
            <a:stCxn id="23" idx="0"/>
          </p:cNvCxnSpPr>
          <p:nvPr/>
        </p:nvCxnSpPr>
        <p:spPr>
          <a:xfrm flipH="1" flipV="1">
            <a:off x="7495163" y="681554"/>
            <a:ext cx="65136" cy="18120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87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SEOGI\AppData\Local\Temp\x10sctmp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903538"/>
            <a:ext cx="13011150" cy="60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 bwMode="auto">
          <a:xfrm>
            <a:off x="3131840" y="-2327076"/>
            <a:ext cx="6336704" cy="53285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2040" y="1328703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476918" y="1207547"/>
            <a:ext cx="216024" cy="19260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76056" y="-628501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849030" y="-328275"/>
            <a:ext cx="216024" cy="9101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64354" y="-1186128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6948265" y="-768389"/>
            <a:ext cx="215351" cy="16950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38703" y="1393450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A5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직선 화살표 연결선 21"/>
          <p:cNvCxnSpPr>
            <a:stCxn id="21" idx="0"/>
          </p:cNvCxnSpPr>
          <p:nvPr/>
        </p:nvCxnSpPr>
        <p:spPr>
          <a:xfrm flipH="1" flipV="1">
            <a:off x="6904212" y="1170498"/>
            <a:ext cx="58494" cy="22295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36296" y="862762"/>
            <a:ext cx="64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en-CA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/>
          <p:cNvCxnSpPr>
            <a:stCxn id="23" idx="0"/>
          </p:cNvCxnSpPr>
          <p:nvPr/>
        </p:nvCxnSpPr>
        <p:spPr>
          <a:xfrm flipH="1" flipV="1">
            <a:off x="7495163" y="681554"/>
            <a:ext cx="65136" cy="18120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8249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014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 fields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IP datum</a:t>
            </a:r>
            <a:endParaRPr lang="en-CA" dirty="0"/>
          </a:p>
          <a:p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of EM responses</a:t>
            </a:r>
            <a:endParaRPr lang="en-CA" dirty="0"/>
          </a:p>
        </p:txBody>
      </p:sp>
      <p:pic>
        <p:nvPicPr>
          <p:cNvPr id="4" name="그림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9" y="1764680"/>
            <a:ext cx="3506670" cy="165638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60620" y="1752691"/>
            <a:ext cx="4232592" cy="91994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Observation: with IP effect</a:t>
            </a:r>
          </a:p>
          <a:p>
            <a:r>
              <a:rPr lang="en-US" sz="2000" kern="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Fundamental: without IP effect</a:t>
            </a:r>
            <a:endParaRPr lang="en-US" sz="20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1939866" y="1759749"/>
            <a:ext cx="921731" cy="1715692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83568" y="1755476"/>
            <a:ext cx="777715" cy="171569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38820" y="3543672"/>
            <a:ext cx="4382884" cy="45997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Observation - </a:t>
            </a:r>
            <a:r>
              <a:rPr lang="en-US" sz="2000" kern="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</a:t>
            </a:r>
          </a:p>
        </p:txBody>
      </p:sp>
      <p:pic>
        <p:nvPicPr>
          <p:cNvPr id="13" name="그림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657700"/>
            <a:ext cx="6378958" cy="3813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153644"/>
            <a:ext cx="2938969" cy="27212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891409" y="4528198"/>
            <a:ext cx="3180019" cy="697159"/>
            <a:chOff x="5891409" y="4528198"/>
            <a:chExt cx="3180019" cy="697159"/>
          </a:xfrm>
        </p:grpSpPr>
        <p:sp>
          <p:nvSpPr>
            <p:cNvPr id="8" name="Rounded Rectangle 32"/>
            <p:cNvSpPr/>
            <p:nvPr/>
          </p:nvSpPr>
          <p:spPr>
            <a:xfrm>
              <a:off x="7136283" y="4528198"/>
              <a:ext cx="1935145" cy="697159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don’t know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5891409" y="4657700"/>
              <a:ext cx="572453" cy="436814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16" name="Rectangle 5"/>
          <p:cNvSpPr/>
          <p:nvPr/>
        </p:nvSpPr>
        <p:spPr>
          <a:xfrm>
            <a:off x="5292382" y="2555612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(Smith et al., 1988)</a:t>
            </a: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3275856" y="1762866"/>
            <a:ext cx="1097593" cy="17156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8" name="Rounded Rectangle 32"/>
          <p:cNvSpPr/>
          <p:nvPr/>
        </p:nvSpPr>
        <p:spPr>
          <a:xfrm>
            <a:off x="5370643" y="3186008"/>
            <a:ext cx="2801757" cy="697159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decoupling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98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Ohm’s law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IP current</a:t>
            </a:r>
            <a:r>
              <a:rPr lang="en-US" dirty="0"/>
              <a:t> density</a:t>
            </a:r>
            <a:endParaRPr lang="en-CA" dirty="0"/>
          </a:p>
        </p:txBody>
      </p:sp>
      <p:pic>
        <p:nvPicPr>
          <p:cNvPr id="4" name="그림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2" y="1777381"/>
            <a:ext cx="2202331" cy="3533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74" y="2321338"/>
            <a:ext cx="4825854" cy="3390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76" y="2919119"/>
            <a:ext cx="2184484" cy="35337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24086" y="3208535"/>
            <a:ext cx="1035655" cy="394097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27" y="3937620"/>
            <a:ext cx="4444533" cy="3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37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First, approximate            as </a:t>
            </a:r>
            <a:r>
              <a:rPr lang="en-US" sz="2400" dirty="0" smtClean="0"/>
              <a:t>a function of pseudo-chargeability</a:t>
            </a:r>
            <a:r>
              <a:rPr lang="en-US" sz="2400" dirty="0"/>
              <a:t>: 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Then by applying </a:t>
            </a:r>
            <a:r>
              <a:rPr lang="en-CA" sz="2400" dirty="0" err="1"/>
              <a:t>Biot-Savart’s</a:t>
            </a:r>
            <a:r>
              <a:rPr lang="en-CA" sz="2400" dirty="0"/>
              <a:t> </a:t>
            </a:r>
            <a:r>
              <a:rPr lang="en-CA" sz="2400" dirty="0" smtClean="0"/>
              <a:t>law (similar to MIP)</a:t>
            </a:r>
            <a:endParaRPr lang="en-CA" sz="2400" dirty="0"/>
          </a:p>
          <a:p>
            <a:endParaRPr lang="en-US" sz="2400" dirty="0" smtClean="0"/>
          </a:p>
          <a:p>
            <a:endParaRPr lang="en-CA" sz="2400" dirty="0"/>
          </a:p>
          <a:p>
            <a:r>
              <a:rPr lang="en-CA" sz="2400" dirty="0"/>
              <a:t>We can have linear form:</a:t>
            </a:r>
          </a:p>
          <a:p>
            <a:endParaRPr lang="en-CA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of </a:t>
            </a:r>
            <a:r>
              <a:rPr lang="en-US" b="1" dirty="0" smtClean="0">
                <a:solidFill>
                  <a:srgbClr val="FF0000"/>
                </a:solidFill>
              </a:rPr>
              <a:t>linearization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35" y="1190098"/>
            <a:ext cx="715606" cy="3279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46" y="1586756"/>
            <a:ext cx="469986" cy="303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61" y="2078112"/>
            <a:ext cx="2702349" cy="2467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94" y="1908696"/>
            <a:ext cx="2264710" cy="3371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33" y="3111624"/>
            <a:ext cx="3429435" cy="6807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78" y="3458964"/>
            <a:ext cx="1682514" cy="3413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539084"/>
            <a:ext cx="1650578" cy="295581"/>
          </a:xfrm>
          <a:prstGeom prst="rect">
            <a:avLst/>
          </a:prstGeom>
        </p:spPr>
      </p:pic>
      <p:sp>
        <p:nvSpPr>
          <p:cNvPr id="11" name="Rectangle 5"/>
          <p:cNvSpPr/>
          <p:nvPr/>
        </p:nvSpPr>
        <p:spPr>
          <a:xfrm>
            <a:off x="5580112" y="396897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Seigel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, 1974; Chen et al., 2006)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146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IP current density</a:t>
            </a:r>
            <a:endParaRPr lang="en-CA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Linearization</a:t>
            </a:r>
            <a:endParaRPr lang="en-CA" dirty="0"/>
          </a:p>
        </p:txBody>
      </p:sp>
      <p:pic>
        <p:nvPicPr>
          <p:cNvPr id="4" name="그림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61" y="1842554"/>
            <a:ext cx="4444533" cy="3600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0306" y="2456569"/>
            <a:ext cx="4230784" cy="394097"/>
            <a:chOff x="840306" y="2456569"/>
            <a:chExt cx="4230784" cy="394097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840306" y="2456569"/>
              <a:ext cx="1872208" cy="394097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miter lim="800000"/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4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–"/>
                <a:defRPr sz="20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–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kern="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Approximating 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4868" y="2505798"/>
              <a:ext cx="2126222" cy="33984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38698"/>
            <a:ext cx="5290159" cy="360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50" y="3667806"/>
            <a:ext cx="3016972" cy="360075"/>
          </a:xfrm>
          <a:prstGeom prst="rect">
            <a:avLst/>
          </a:prstGeom>
        </p:spPr>
      </p:pic>
      <p:sp>
        <p:nvSpPr>
          <p:cNvPr id="21" name="Rounded Rectangle 32"/>
          <p:cNvSpPr/>
          <p:nvPr/>
        </p:nvSpPr>
        <p:spPr>
          <a:xfrm>
            <a:off x="2051916" y="4106742"/>
            <a:ext cx="3168352" cy="408857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Pseudo-chargeability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0306" y="4184761"/>
            <a:ext cx="7387197" cy="1049003"/>
            <a:chOff x="840306" y="4184761"/>
            <a:chExt cx="7387197" cy="1049003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 bwMode="auto">
            <a:xfrm>
              <a:off x="840306" y="4184761"/>
              <a:ext cx="1872208" cy="394097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miter lim="800000"/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4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–"/>
                <a:defRPr sz="20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–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eaLnBrk="0" fontAlgn="base" hangingPunct="0">
                <a:spcBef>
                  <a:spcPct val="30000"/>
                </a:spcBef>
                <a:spcAft>
                  <a:spcPct val="0"/>
                </a:spcAft>
                <a:buChar char="»"/>
                <a:defRPr sz="16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kern="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</a:t>
              </a:r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557" y="4561202"/>
              <a:ext cx="2967815" cy="67256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4729877"/>
              <a:ext cx="2071327" cy="347345"/>
            </a:xfrm>
            <a:prstGeom prst="rect">
              <a:avLst/>
            </a:prstGeom>
          </p:spPr>
        </p:pic>
      </p:grpSp>
      <p:sp>
        <p:nvSpPr>
          <p:cNvPr id="20" name="Rounded Rectangle 32"/>
          <p:cNvSpPr/>
          <p:nvPr/>
        </p:nvSpPr>
        <p:spPr>
          <a:xfrm>
            <a:off x="5915100" y="4106688"/>
            <a:ext cx="3168352" cy="408857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current density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680003"/>
            <a:ext cx="2553246" cy="6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30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5"/>
  <p:tag name="ORIGINALWIDTH" val="1878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 =\siginf\delta(t) -\siginf\frac{\eta}{(1-\eta)\tau}&#10;e^{\frac{-t}{(1-\eta)\tau}}u(t)&#10;\end{eqnarray*}&#10;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918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=  \siginf\e^{F}(t) + \j^{IP}&#10;\end{eqnarray*}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1833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j^{IP}(t) =  \siginf \e^{IP}(t)+\dsig(t)\otimes \e(t)&#10;\end{eqnarray*}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324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 \j^{IP}(t)&#10;\end{eqnarray*}&#10;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92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 \peta(t)&#10;\end{eqnarray*}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"/>
  <p:tag name="ORIGINALWIDTH" val="1413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where $\bar{S}$ is linear operator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997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j^{IP}= -\bar{S}\j^{\ ref}\peta(t)&#10;\end{eqnarray*}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8"/>
  <p:tag name="ORIGINALWIDTH" val="1602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uation*}&#10;  \b^{IP}(\vec{r}; t) = \frac{\mu_0}{4\pi}\int_{\Omega}  \frac{\j^{IP}\times\hat{r}}{|\vec{r}-\vec{r}_s|^2}dv_s&#10;\end{equation*}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8.5"/>
  <p:tag name="ORIGINALWIDTH" val="879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where $\hat{r} = \frac{\vec{r}-\vec{r}_s}{|\vec{r}-\vec{r}_s|}$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2.5"/>
  <p:tag name="ORIGINALWIDTH" val="795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\dip(t)=G\peta(t)&#10;\end{eqnarray*}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1833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j^{IP}(t) =  \siginf \e^{IP}(t)+\dsig(t)\otimes \e(t)&#10;\end{eqnarray*}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5"/>
  <p:tag name="ORIGINALWIDTH" val="1867.5"/>
  <p:tag name="LATEXADDIN" val="\documentclass{article}&#10;\usepackage{amsmath}&#10;\pagestyle{empty}&#10;\begin{document}&#10;&#10;\begin{displaymath}&#10;\sigma(\omega) = \sigma_{\infty} &#10;+ \sigma_{\infty} \frac{\eta}{1+(1-\eta)(\imath\omega\tau)^c}&#10;\end{displaymath}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2181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j^{IP}(t) = \siginf \e^{IP}(t)+\dsig(t)\otimes w^e(t)\e^{\ ref}&#10;\end{eqnarray*}&#10;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1244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= \siginf \e^{IP}(t) - \peta(t) \j^{\ ref}&#10;\end{eqnarray*}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5"/>
  <p:tag name="ORIGINALWIDTH" val="1076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 w^e(t) = \frac{\e(t) \cdot \e^{\ ref}}{\e^{\ ref} \cdot \e^{\ ref}}&#10;\end{eqnarray*}&#10;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3.5"/>
  <p:tag name="ORIGINALWIDTH" val="1251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 \peta(t) = -\frac{\dsig(t)\otimes w^e(t)}{\siginf}&#10;\end{eqnarray*}&#10;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854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j^{\ ref} = \siginf \e^{\ ref}&#10;\end{eqnarray*}&#10;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896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 \e(t) \approx \e^{\ ref}w^e(t)&#10;\end{eqnarray*}&#10;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2181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j^{IP}(t) = \siginf \e^{IP}(t)+\dsig(t)\otimes w^e(t)\e^{\ ref}&#10;\end{eqnarray*}&#10;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25"/>
  <p:tag name="ORIGINALWIDTH" val="856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j^{\ ref} = \siginf \e^{F}_{max}&#10;\end{eqnarray*}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"/>
  <p:tag name="ORIGINALWIDTH" val="1734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e^{\ ref} = \e^{F}_{max} = \e^{F}\otimes\delta(t-t^{max})&#10;\end{eqnarray*}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7"/>
  <p:tag name="ORIGINALWIDTH" val="750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e^{IP} = - \grad \phi^{IP}&#10;\end{eqnarray*}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0.5"/>
  <p:tag name="ORIGINALWIDTH" val="989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 \curl \e = -\frac{\partial \b}{\partial t} \\&#10;    \curl \mu^{-1} \b - \j = \j_s&#10;\end{eqnarray*}&#10;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5"/>
  <p:tag name="ORIGINALWIDTH" val="2523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div \j^{IP}(t) = \div[-\siginf \grad \phi^{IP}(t)-\j^{\ ref} \peta(t)] = 0&#10;\end{eqnarray*}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5"/>
  <p:tag name="ORIGINALWIDTH" val="1740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phi^{IP}(t) = -[\div\siginf \grad ]^{-1}\j^{\ ref} \peta(t)&#10;\end{eqnarray*}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997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j^{IP} = -\bar{S}\j^{\ ref}\peta(t)&#10;\end{eqnarray*}&#10;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5"/>
  <p:tag name="ORIGINALWIDTH" val="2100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where $\bar{S} = &#10;[-\siginf\grad(\div\siginf\grad)^{-1} \div + \bar{I}  ]$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8"/>
  <p:tag name="ORIGINALWIDTH" val="2017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uation*}&#10;  \b^{IP}(\vec{r}; t) \approx -\frac{\mu_0}{4\pi}\int_{\Omega}  \frac{\bar{S}\j^{\ ref}\times\hat{r}}{|\vec{r}-\vec{r}_s|^2}\peta(t)dv_s&#10;\end{equation*}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5"/>
  <p:tag name="ORIGINALWIDTH" val="2258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uation*}&#10;  \frac{\partial \b^{IP}(\vec{r}; t)}{\partial t} \approx -\frac{\mu_0}{4\pi}\int_{\Omega}  \frac{\bar{S}\j^{\ ref}\times\hat{r}}{|\vec{r}-\vec{r}_s|^2}\frac{\partial}{\partial t} \peta(t)dv_s&#10;\end{equation*}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6.25"/>
  <p:tag name="ORIGINALWIDTH" val="1395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\dip(t) \approx G\peta(t) \ \text{or} \ G \frac{\partial \peta(t)}{\partial t}&#10;\end{eqnarray*}&#10;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551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\dip_{i} \approx G\peta_{i}&#10;\end{eqnarray*}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5"/>
  <p:tag name="ORIGINALWIDTH" val="672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\mathbf{d}^{pred} = \mathbf{A}\mathbf{m}&#10;\end{eqnarray*}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4.75"/>
  <p:tag name="ORIGINALWIDTH" val="2572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\phi_d = \| \mathbf{W_d}(\mathbf{A}\mathbf{m}-d^{obs}|)\|^2_2 =&#10;  \sum^N_{j=1}(\frac{\mathbf{d}^{pred}_j-\mathbf{d}^{obs}_j}{\epsilon_j}),&#10;\end{eqnarray*}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4.5"/>
  <p:tag name="ORIGINALWIDTH" val="1079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 \curl \E = -\imath \omega \B \\&#10;    \curl \mu^{-1} \B - \J = \J_s&#10;\end{eqnarray*}&#10;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3.75"/>
  <p:tag name="ORIGINALWIDTH" val="3268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\phi_m = \alpha_s\| \mathbf{W}_s\mathbf{W}(\mathbf{m}-\mathbf{m}_{ref})\|^2_2+&#10;       \alpha_x\| \mathbf{W}_x\mathbf{W}(\mathbf{m}-\mathbf{m}_{ref})\|^2_2+ \nonumber \\&#10;       \alpha_y\| \mathbf{W}_y\mathbf{W}(\mathbf{m}-\mathbf{m}_{ref})\|^2_2+&#10;       \alpha_z\| \mathbf{W}_z\mathbf{W}(\mathbf{m}-\mathbf{m}_{ref})\|^2_2,&#10;\end{eqnarray*}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7.75"/>
  <p:tag name="ORIGINALWIDTH" val="1705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minimize \ \phi =  \phi_d(\mathbf{m}) + \phi_m(\mathbf{m})\nonumber \\&#10;  s.t. \ 0 \le \mathbf{m}&#10;\end{eqnarray*}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1200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mathbf{W} = \mathbf{diag}\Big((z-z_0)^{\alpha}\Big)&#10;\end{eqnarray*}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5"/>
  <p:tag name="ORIGINALWIDTH" val="59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$\eta$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5"/>
  <p:tag name="ORIGINALWIDTH" val="522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$\tau$ = 0.005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282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$c$ = 1&#10;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2.5"/>
  <p:tag name="ORIGINALWIDTH" val="795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\dip(t) \approx G\peta(t)&#10;\end{eqnarray*}&#10;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3.5"/>
  <p:tag name="ORIGINALWIDTH" val="1251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 \peta(t) = -\frac{\dsig(t)\otimes w^e(t)}{\siginf}&#10;\end{eqnarray*}&#10;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3.5"/>
  <p:tag name="ORIGINALWIDTH" val="1251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 \peta(t) = -\frac{\dsig(t)\otimes w^e(t)}{\siginf}&#10;\end{eqnarray*}&#10;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5"/>
  <p:tag name="ORIGINALWIDTH" val="870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= ae^{-\frac{1}{b}t}\otimes w^e(t)&#10;\end{eqnarray*}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1.75"/>
  <p:tag name="ORIGINALWIDTH" val="1125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e(t) = \e^F(t)+\e^{IP}(t)   \\&#10;\b(t) = \b^F(t)+\b^{IP}(t)   \\&#10;\j(t) = \j^F(t)+\j^{IP}(t)   &#10;\end{eqnarray*}&#10;&#10;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640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w^e(t) = \delta(t)&#10;\end{eqnarray*}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5"/>
  <p:tag name="ORIGINALWIDTH" val="678.7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peta(t)= ae^{-\frac{1}{b}t}&#10;\end{eqnarray*}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6.25"/>
  <p:tag name="ORIGINALWIDTH" val="896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frac{\partial \peta(t)}{\partial t}= -\frac{a}{b}e^{-\frac{1}{b}t}&#10;\end{eqnarray*}&#10;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.25"/>
  <p:tag name="ORIGINALWIDTH" val="89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peta_i&#10;\end{eqnarray*}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5.5"/>
  <p:tag name="ORIGINALWIDTH" val="185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frac{\partial \peta}{\partial t}_i&#10;\end{eqnarray*}&#10;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5"/>
  <p:tag name="ORIGINALWIDTH" val="688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a = \frac{\eta}{(1-\eta)\tau}&#10;\end{eqnarray*}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655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b = (1-\eta)\tau&#10;\end{eqnarray*}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6.25"/>
  <p:tag name="ORIGINALWIDTH" val="896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frac{\partial \peta(t)}{\partial t}= -\frac{a}{b}e^{-\frac{1}{b}t}&#10;\end{eqnarray*}&#10;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6.25"/>
  <p:tag name="ORIGINALWIDTH" val="1433.2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&#10;$$ log(-\frac{\partial \peta(t)}{\partial t}) = \frac{1}{b}t + log(a) $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5"/>
  <p:tag name="ORIGINALWIDTH" val="688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a = \frac{\eta}{(1-\eta)\tau}&#10;\end{eqnarray*}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2.5"/>
  <p:tag name="ORIGINALWIDTH" val="2383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\dip(t) = d(t)-d^{F}(t) = F[\sigma(t)] - F[\siginf\delta(t)]&#10;\end{eqnarray*}&#10;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655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b = (1-\eta)\tau&#10;\end{eqnarray*}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1336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   F[\cdot]: \text{Maxwell's operator}&#10;\end{eqnarray*}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925.5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\j(t) = \sigma(t) \otimes \e(t) &#10;\end{eqnarray*}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2.5"/>
  <p:tag name="ORIGINALWIDTH" val="2028"/>
  <p:tag name="LATEXADDIN" val="\documentclass{article}&#10;\usepackage{amsmath}&#10;\pagestyle{empty}&#10;\begin{document}&#10;&#10;\renewcommand{\div}{\nabla\cdot}&#10;\newcommand{\grad}{\vec \nabla}&#10;\newcommand{\curl}{{\vec \nabla}\times}&#10;\newcommand {\J}{{\vec J}}&#10;\renewcommand{\H}{{\vec H}}&#10;\newcommand {\E}{{\vec E}}&#10;\newcommand{\siginf}{\sigma_\infty}&#10;\newcommand{\dsig}{\triangle\sigma}&#10;\newcommand{\dcurl}{{\mathbf C}}&#10;\newcommand{\dgrad}{{\mathbf G}}&#10;\newcommand{\Acf}{{\mathbf A_c^f}}&#10;\newcommand{\Ace}{{\mathbf A_c^e}}&#10;\renewcommand{\S}{{\mathbf \Sigma}}&#10;\newcommand{\St}{{\mathbf \Sigma_\tau}}&#10;\newcommand{\T}{{\mathbf T}}&#10;\newcommand{\Tt}{{\mathbf T_\tau}}&#10;\newcommand{\diag}{\mathbf{diag}}&#10;\newcommand{\M}{{\mathbf M}}&#10;\newcommand{\MfMui}{{\M^f_{\mu^{-1}}}}&#10;\newcommand{\MfMuoi}{{\M^f_{\mu_0^{-1}}}}&#10;\newcommand{\dMfMuI}{{d_m (\M^f_{\mu^{-1}})^{-1}}}&#10;\newcommand{\dMfMuoI}{{d_m (\M^f_{\mu_0^{-1}})^{-1}}}&#10;\newcommand{\MeSig}{{\M^e_\sigma}}&#10;\newcommand{\MeSigInf}{{\M^e_{\sigma_\infty}}}&#10;\newcommand{\MeSigInfEtab}{{\M^e_{\sigma_\infty \bar{\eta}}}}&#10;\newcommand{\MeSigInfEtat}{{\M^e_{\sigma_\infty \peta}}}&#10;\newcommand{\MedSig}{{\M^e_{\triangle\sigma}}}&#10;\newcommand{\MeSigO}{{\M^e_{\sigma_0}}}&#10;\newcommand{\Me}{{\M^e}}&#10;\newcommand{\Js}{\mathbf{J}^s}&#10;\newcommand{\Mes}[1]{{\M^e_{#1}}}&#10;\newcommand{\Mee}{{\M^e_e}}&#10;\newcommand{\Mej}{{\M^e_j}}&#10;\newcommand{\BigO}[1]{\mathcal{O}\bigl(#1\bigr)}&#10;\newcommand{\bE}{\mathbf{E}}&#10;\newcommand{\bEp}{\mathbf{E}^p}&#10;\newcommand{\bB}{\mathbf{B}}&#10;\newcommand{\bBp}{\mathbf{B}^p}&#10;\newcommand{\bEs}{\mathbf{E}^s}&#10;\newcommand{\bBs}{\mathbf{B}^s}&#10;\newcommand{\bH}{\mathbf{H}}&#10;\newcommand{\B}{\vec{B}}&#10;\newcommand{\D}{\vec{D}}&#10;\renewcommand{\H}{\vec{H}}&#10;\newcommand{\s}{\vec{s}}&#10;\newcommand{\bfJ}{\bf{J}}&#10;\newcommand{\vecm}{\vec m}&#10;\renewcommand{\Re}{\mathsf{Re}}&#10;\renewcommand{\Im}{\mathsf{Im}}&#10;\renewcommand {\j}  { {\vec j} }&#10;\newcommand {\h}  { {\vec h} }&#10;\renewcommand {\b}  { {\vec b} }&#10;\newcommand {\e}  { {\vec e} }&#10;\renewcommand {\d}  { {\vec d} }&#10;\renewcommand {\u}  { {\vec u} }&#10;&#10;\renewcommand {\dj}  { {\mathbf{j} } }&#10;\renewcommand {\dh}  { {\mathbf{h} } }&#10;\newcommand {\db}  { {\mathbf{b} } }&#10;\newcommand {\de}  { {\mathbf{e} } }&#10;&#10;\newcommand{\vol}{\mathbf{v}}&#10;\newcommand{\I}{\vec{I}}&#10;\newcommand{\A}{\mathbf{A}}&#10;\newcommand{\bI}{\mathbf{I}}&#10;\newcommand{\bus}{\mathbf{u}^s}&#10;\newcommand{\brhss}{\mathbf{rhs}_s}&#10;\newcommand{\bup}{\mathbf{u}^p}&#10;\newcommand{\brhs}{\mathbf{rhs}}&#10;%%-------------------------------&#10;\newcommand{\bon}{b^{on}(t)}&#10;\newcommand{\bp}{b^{p}}&#10;\newcommand{\dbondt}{\frac{db^{on}(t)}{dt}}&#10;\newcommand{\dfdt}{\frac{df(t)}{dt}}&#10;\newcommand{\dfdtdsiginf}{\frac{\partial\frac{df(t)}{dt}}{\partial\siginf}}&#10;\newcommand{\dfdsiginf}{\frac{\partial f(t)}{\partial\siginf}}&#10;\newcommand{\dbgdsiginf}{\frac{\partial b^{Impulse}(t)}{\partial\siginf}}&#10;\newcommand{\digint}{\frac{2}{\pi}\int_0^{\infty}}&#10;\newcommand{\Gbiot}{\mathbf{G}_{Biot}}&#10;%%-------------------------------&#10;\newcommand{\peta}{\tilde{\eta}}&#10;\newcommand{\eFmax}{\e^{F}_{max}}&#10;\newcommand{\dip}{d^{IP}}&#10;\newcommand{\sigpert}{\delta\sigma}&#10;&#10;&#10;\begin{eqnarray*}&#10;=  [\siginf \delta(t) + \dsig(t)] \otimes [\e^{F}(t)+\e^{IP}(t)]&#10;\end{eqnarray*}&#10;&#10;&#10;\end{document}"/>
  <p:tag name="IGUANATEXSIZE" val="20"/>
</p:tagLst>
</file>

<file path=ppt/theme/theme1.xml><?xml version="1.0" encoding="utf-8"?>
<a:theme xmlns:a="http://schemas.openxmlformats.org/drawingml/2006/main" name="gif19x6 (1)">
  <a:themeElements>
    <a:clrScheme name="GIF">
      <a:dk1>
        <a:srgbClr val="0C2344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C2344"/>
      </a:accent2>
      <a:accent3>
        <a:srgbClr val="5E869F"/>
      </a:accent3>
      <a:accent4>
        <a:srgbClr val="000000"/>
      </a:accent4>
      <a:accent5>
        <a:srgbClr val="5E869F"/>
      </a:accent5>
      <a:accent6>
        <a:srgbClr val="113C68"/>
      </a:accent6>
      <a:hlink>
        <a:srgbClr val="113C68"/>
      </a:hlink>
      <a:folHlink>
        <a:srgbClr val="B2B2B2"/>
      </a:folHlink>
    </a:clrScheme>
    <a:fontScheme name="GIF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gif19x6 (1)</Template>
  <TotalTime>1320</TotalTime>
  <Words>1310</Words>
  <Application>Microsoft Office PowerPoint</Application>
  <PresentationFormat>화면 슬라이드 쇼(16:10)</PresentationFormat>
  <Paragraphs>408</Paragraphs>
  <Slides>57</Slides>
  <Notes>16</Notes>
  <HiddenSlides>20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gif19x6 (1)</vt:lpstr>
      <vt:lpstr>Recovering IP Information  in airborne time domain EM Data</vt:lpstr>
      <vt:lpstr>Negative transients in ATEM data</vt:lpstr>
      <vt:lpstr>Objectives</vt:lpstr>
      <vt:lpstr>Conductivity is dispersive</vt:lpstr>
      <vt:lpstr>Governing equations</vt:lpstr>
      <vt:lpstr>Decomposition of EM responses</vt:lpstr>
      <vt:lpstr>IP current density</vt:lpstr>
      <vt:lpstr>Strategy of linearization</vt:lpstr>
      <vt:lpstr>Linearization</vt:lpstr>
      <vt:lpstr>Choice of reference electric field</vt:lpstr>
      <vt:lpstr>Linearization</vt:lpstr>
      <vt:lpstr>Linear equations</vt:lpstr>
      <vt:lpstr>Linear inversion</vt:lpstr>
      <vt:lpstr>IP inversion procedure</vt:lpstr>
      <vt:lpstr>Synthetic Example</vt:lpstr>
      <vt:lpstr>Time decays for four stations</vt:lpstr>
      <vt:lpstr>Recovered conductivity model</vt:lpstr>
      <vt:lpstr>Observation vs. Predicted</vt:lpstr>
      <vt:lpstr>Transients at four stations</vt:lpstr>
      <vt:lpstr>Intermediate and IP dominant time</vt:lpstr>
      <vt:lpstr>3D IP inversion (7.65 ms)</vt:lpstr>
      <vt:lpstr>Field Example: Mt. Milligan</vt:lpstr>
      <vt:lpstr>IP inversion procedure</vt:lpstr>
      <vt:lpstr>Field Example: Mt. Milligan</vt:lpstr>
      <vt:lpstr>Choose time at 7.15 ms </vt:lpstr>
      <vt:lpstr>Regional removal</vt:lpstr>
      <vt:lpstr>3D IP inversion:</vt:lpstr>
      <vt:lpstr>Synthetic test</vt:lpstr>
      <vt:lpstr>Compare responses</vt:lpstr>
      <vt:lpstr>Compare responses</vt:lpstr>
      <vt:lpstr>Recovered pseudo-chargeability</vt:lpstr>
      <vt:lpstr>Conclusions and discussions</vt:lpstr>
      <vt:lpstr>Conclusions and discussions</vt:lpstr>
      <vt:lpstr>Future work</vt:lpstr>
      <vt:lpstr>Field Example: Tli Kwi Cho Kimberlite</vt:lpstr>
      <vt:lpstr>PowerPoint 프레젠테이션</vt:lpstr>
      <vt:lpstr>Acknowledgement</vt:lpstr>
      <vt:lpstr>Field Example: Tli Kwi Cho Kimberlite</vt:lpstr>
      <vt:lpstr>Field Example: Tli Kwi Cho Kimberlite</vt:lpstr>
      <vt:lpstr>Regional removal</vt:lpstr>
      <vt:lpstr>3D IP inversion (1.25 ms)</vt:lpstr>
      <vt:lpstr>3D IP inversion (7.65 ms)</vt:lpstr>
      <vt:lpstr>Pseudo-chargeability</vt:lpstr>
      <vt:lpstr>Estimate intrinsic IP parameters</vt:lpstr>
      <vt:lpstr>Acknowledgement</vt:lpstr>
      <vt:lpstr>Negative transients in ATEM data</vt:lpstr>
      <vt:lpstr>IP inversion procedure</vt:lpstr>
      <vt:lpstr>PowerPoint 프레젠테이션</vt:lpstr>
      <vt:lpstr>Total responses</vt:lpstr>
      <vt:lpstr>Raw dIP responses</vt:lpstr>
      <vt:lpstr>Conductivity with geology</vt:lpstr>
      <vt:lpstr>Pseudo-chargeability with geology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Recovering IP Information  in airborne time domain EM Data</dc:title>
  <dc:creator>SEOGI KANG</dc:creator>
  <cp:lastModifiedBy>SEOGI KANG</cp:lastModifiedBy>
  <cp:revision>95</cp:revision>
  <dcterms:created xsi:type="dcterms:W3CDTF">2015-02-06T07:32:38Z</dcterms:created>
  <dcterms:modified xsi:type="dcterms:W3CDTF">2015-02-12T15:28:49Z</dcterms:modified>
</cp:coreProperties>
</file>